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40" r:id="rId2"/>
    <p:sldId id="344" r:id="rId3"/>
    <p:sldId id="359" r:id="rId4"/>
    <p:sldId id="375" r:id="rId5"/>
    <p:sldId id="325" r:id="rId6"/>
    <p:sldId id="376" r:id="rId7"/>
    <p:sldId id="385" r:id="rId8"/>
    <p:sldId id="386" r:id="rId9"/>
    <p:sldId id="286" r:id="rId10"/>
    <p:sldId id="377" r:id="rId11"/>
    <p:sldId id="357" r:id="rId12"/>
    <p:sldId id="358" r:id="rId13"/>
    <p:sldId id="356" r:id="rId14"/>
    <p:sldId id="378" r:id="rId15"/>
    <p:sldId id="380" r:id="rId16"/>
    <p:sldId id="362" r:id="rId17"/>
    <p:sldId id="381" r:id="rId18"/>
    <p:sldId id="363" r:id="rId19"/>
    <p:sldId id="364" r:id="rId20"/>
    <p:sldId id="365" r:id="rId21"/>
    <p:sldId id="367" r:id="rId22"/>
    <p:sldId id="372" r:id="rId23"/>
    <p:sldId id="366" r:id="rId24"/>
    <p:sldId id="379" r:id="rId25"/>
    <p:sldId id="369" r:id="rId26"/>
    <p:sldId id="383" r:id="rId27"/>
    <p:sldId id="370" r:id="rId28"/>
    <p:sldId id="371" r:id="rId29"/>
    <p:sldId id="382" r:id="rId30"/>
    <p:sldId id="368" r:id="rId31"/>
    <p:sldId id="374" r:id="rId32"/>
    <p:sldId id="373" r:id="rId33"/>
    <p:sldId id="310" r:id="rId34"/>
    <p:sldId id="346" r:id="rId35"/>
    <p:sldId id="265" r:id="rId36"/>
  </p:sldIdLst>
  <p:sldSz cx="9144000" cy="6858000" type="screen4x3"/>
  <p:notesSz cx="6797675" cy="987425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29" autoAdjust="0"/>
    <p:restoredTop sz="94690" autoAdjust="0"/>
  </p:normalViewPr>
  <p:slideViewPr>
    <p:cSldViewPr snapToGrid="0" showGuides="1">
      <p:cViewPr>
        <p:scale>
          <a:sx n="130" d="100"/>
          <a:sy n="130" d="100"/>
        </p:scale>
        <p:origin x="-1404" y="708"/>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3954"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378824"/>
            <a:ext cx="2945659" cy="493713"/>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US"/>
          </a:p>
        </p:txBody>
      </p:sp>
      <p:sp>
        <p:nvSpPr>
          <p:cNvPr id="3" name="Footer Placeholder 2"/>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06413" y="422275"/>
            <a:ext cx="5784850" cy="434022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43998" y="5081947"/>
            <a:ext cx="5309680" cy="425385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31497" y="9627396"/>
            <a:ext cx="934681" cy="2217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2013 </a:t>
            </a:r>
            <a:r>
              <a:rPr lang="en-US" sz="800" noProof="0" dirty="0" smtClean="0">
                <a:solidFill>
                  <a:schemeClr val="bg1"/>
                </a:solidFill>
              </a:rPr>
              <a:t>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tomcat.apache.org/" TargetMode="External"/><Relationship Id="rId2" Type="http://schemas.openxmlformats.org/officeDocument/2006/relationships/hyperlink" Target="http://openejb.codehaus.org/" TargetMode="External"/><Relationship Id="rId1" Type="http://schemas.openxmlformats.org/officeDocument/2006/relationships/slideLayout" Target="../slideLayouts/slideLayout15.xml"/><Relationship Id="rId4" Type="http://schemas.openxmlformats.org/officeDocument/2006/relationships/hyperlink" Target="http://jetty.codehaus.org/jetty/"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hyperlink" Target="http://en.wikipedia.org/wiki/WebSphere_Application_Server" TargetMode="External"/><Relationship Id="rId7" Type="http://schemas.openxmlformats.org/officeDocument/2006/relationships/hyperlink" Target="http://en.wikipedia.org/wiki/JBoss_AS" TargetMode="External"/><Relationship Id="rId2" Type="http://schemas.openxmlformats.org/officeDocument/2006/relationships/hyperlink" Target="http://en.wikipedia.org/wiki/SAP_NetWeaver_Application_Server" TargetMode="External"/><Relationship Id="rId1" Type="http://schemas.openxmlformats.org/officeDocument/2006/relationships/slideLayout" Target="../slideLayouts/slideLayout15.xml"/><Relationship Id="rId6" Type="http://schemas.openxmlformats.org/officeDocument/2006/relationships/hyperlink" Target="http://en.wikipedia.org/wiki/Oracle_GlassFish_Server" TargetMode="External"/><Relationship Id="rId5" Type="http://schemas.openxmlformats.org/officeDocument/2006/relationships/hyperlink" Target="http://en.wikipedia.org/wiki/Oracle_Corporation" TargetMode="External"/><Relationship Id="rId4" Type="http://schemas.openxmlformats.org/officeDocument/2006/relationships/hyperlink" Target="http://en.wikipedia.org/wiki/Oracle_WebLogic_Server"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netbeans.org/" TargetMode="External"/><Relationship Id="rId2" Type="http://schemas.openxmlformats.org/officeDocument/2006/relationships/hyperlink" Target="http://www.eclipse.org/" TargetMode="External"/><Relationship Id="rId1" Type="http://schemas.openxmlformats.org/officeDocument/2006/relationships/slideLayout" Target="../slideLayouts/slideLayout15.xml"/><Relationship Id="rId5" Type="http://schemas.openxmlformats.org/officeDocument/2006/relationships/hyperlink" Target="http://www.oracle.com/technetwork/developer-tools/jdev/overview/index.html" TargetMode="External"/><Relationship Id="rId4" Type="http://schemas.openxmlformats.org/officeDocument/2006/relationships/hyperlink" Target="http://www.jetbrains.com/idea/"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hyperlink" Target="mailto:emil.simeonov@sap.com"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mailto:nikolay.valchev@sap.com" TargetMode="External"/><Relationship Id="rId5" Type="http://schemas.openxmlformats.org/officeDocument/2006/relationships/hyperlink" Target="mailto:deyan.dichev@sap.com" TargetMode="External"/><Relationship Id="rId4" Type="http://schemas.openxmlformats.org/officeDocument/2006/relationships/hyperlink" Target="mailto:vasil.vasilev@sap.co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programming.manessinger.com/tutorials/an-eclipse-glassfish-java-ee-6-tutorial/" TargetMode="External"/><Relationship Id="rId2" Type="http://schemas.openxmlformats.org/officeDocument/2006/relationships/hyperlink" Target="http://docs.oracle.com/javaee/6/firstcup/doc/" TargetMode="Externa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5.png"/><Relationship Id="rId11" Type="http://schemas.openxmlformats.org/officeDocument/2006/relationships/image" Target="../media/image12.jpeg"/><Relationship Id="rId5" Type="http://schemas.openxmlformats.org/officeDocument/2006/relationships/image" Target="../media/image8.png"/><Relationship Id="rId10" Type="http://schemas.openxmlformats.org/officeDocument/2006/relationships/image" Target="../media/image4.png"/><Relationship Id="rId4" Type="http://schemas.openxmlformats.org/officeDocument/2006/relationships/image" Target="../media/image7.jpe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hyperlink" Target="https://sites.google.com/site/ingpaololatella/java/java-ee-java-se-and-java-me"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hyperlink" Target="http://blog.eisele.net/2013/06/javaee7-is-final.html"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8545"/>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ru-RU" sz="2400" dirty="0"/>
              <a:t>Архитектура на </a:t>
            </a:r>
            <a:r>
              <a:rPr lang="ru-RU" sz="2400" dirty="0" smtClean="0"/>
              <a:t>J</a:t>
            </a:r>
            <a:r>
              <a:rPr lang="en-US" sz="2400" dirty="0" err="1" smtClean="0"/>
              <a:t>ava</a:t>
            </a:r>
            <a:r>
              <a:rPr lang="en-US" sz="2400" dirty="0" smtClean="0"/>
              <a:t> </a:t>
            </a:r>
            <a:r>
              <a:rPr lang="ru-RU" sz="2400" dirty="0" smtClean="0"/>
              <a:t>EE</a:t>
            </a:r>
            <a:r>
              <a:rPr lang="ru-RU" sz="2400" dirty="0"/>
              <a:t>. Начини за разработка и използване на </a:t>
            </a:r>
            <a:r>
              <a:rPr lang="ru-RU" sz="2400" dirty="0" smtClean="0"/>
              <a:t>J</a:t>
            </a:r>
            <a:r>
              <a:rPr lang="en-US" sz="2400" dirty="0" err="1" smtClean="0"/>
              <a:t>ava</a:t>
            </a:r>
            <a:r>
              <a:rPr lang="en-US" sz="2400" dirty="0" smtClean="0"/>
              <a:t> </a:t>
            </a:r>
            <a:r>
              <a:rPr lang="ru-RU" sz="2400" dirty="0" smtClean="0"/>
              <a:t>EE </a:t>
            </a:r>
            <a:r>
              <a:rPr lang="ru-RU" sz="2400" dirty="0"/>
              <a:t>приложения. </a:t>
            </a:r>
            <a:r>
              <a:rPr lang="ru-RU" sz="2400" dirty="0" err="1"/>
              <a:t>Методи</a:t>
            </a:r>
            <a:r>
              <a:rPr lang="ru-RU" sz="2400" dirty="0"/>
              <a:t> и </a:t>
            </a:r>
            <a:r>
              <a:rPr lang="ru-RU" sz="2400" dirty="0" err="1"/>
              <a:t>инструменти</a:t>
            </a:r>
            <a:r>
              <a:rPr lang="ru-RU" sz="2400" dirty="0"/>
              <a:t> за разработка на </a:t>
            </a:r>
            <a:r>
              <a:rPr lang="ru-RU" sz="2400" dirty="0" smtClean="0"/>
              <a:t>J</a:t>
            </a:r>
            <a:r>
              <a:rPr lang="en-US" sz="2400" dirty="0" err="1" smtClean="0"/>
              <a:t>ava</a:t>
            </a:r>
            <a:r>
              <a:rPr lang="en-US" sz="2400" dirty="0" smtClean="0"/>
              <a:t> </a:t>
            </a:r>
            <a:r>
              <a:rPr lang="ru-RU" sz="2400" dirty="0" smtClean="0"/>
              <a:t>EE </a:t>
            </a:r>
            <a:r>
              <a:rPr lang="ru-RU" sz="2400" dirty="0"/>
              <a:t>приложения. </a:t>
            </a:r>
            <a:endParaRPr lang="en-US" sz="2400" dirty="0"/>
          </a:p>
        </p:txBody>
      </p:sp>
      <p:sp>
        <p:nvSpPr>
          <p:cNvPr id="3" name="Subtitle 2"/>
          <p:cNvSpPr>
            <a:spLocks noGrp="1"/>
          </p:cNvSpPr>
          <p:nvPr>
            <p:ph type="subTitle" idx="1"/>
          </p:nvPr>
        </p:nvSpPr>
        <p:spPr>
          <a:xfrm>
            <a:off x="414000" y="1499870"/>
            <a:ext cx="6840000" cy="492443"/>
          </a:xfrm>
        </p:spPr>
        <p:txBody>
          <a:bodyPr/>
          <a:lstStyle/>
          <a:p>
            <a:r>
              <a:rPr lang="bg-BG" dirty="0" smtClean="0"/>
              <a:t>Васил Василев </a:t>
            </a:r>
            <a:r>
              <a:rPr lang="en-US" dirty="0" smtClean="0"/>
              <a:t>/</a:t>
            </a:r>
            <a:r>
              <a:rPr lang="bg-BG" dirty="0" smtClean="0"/>
              <a:t> </a:t>
            </a:r>
            <a:r>
              <a:rPr lang="en-US" dirty="0" smtClean="0"/>
              <a:t>SAP Labs Bulgaria</a:t>
            </a:r>
            <a:br>
              <a:rPr lang="en-US" dirty="0" smtClean="0"/>
            </a:br>
            <a:r>
              <a:rPr lang="bg-BG" dirty="0" smtClean="0"/>
              <a:t>Ноември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b="1" dirty="0" smtClean="0"/>
              <a:t>A</a:t>
            </a:r>
            <a:r>
              <a:rPr lang="bg-BG" b="1" dirty="0" smtClean="0"/>
              <a:t>рхитектура на </a:t>
            </a:r>
            <a:r>
              <a:rPr lang="en-US" b="1" dirty="0" smtClean="0"/>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bg-BG" dirty="0">
              <a:solidFill>
                <a:schemeClr val="accent2"/>
              </a:solidFill>
            </a:endParaRPr>
          </a:p>
          <a:p>
            <a:endParaRPr lang="en-US" dirty="0">
              <a:solidFill>
                <a:schemeClr val="accent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a:t>
            </a:r>
            <a:endParaRPr lang="en-US" dirty="0"/>
          </a:p>
        </p:txBody>
      </p:sp>
      <p:sp>
        <p:nvSpPr>
          <p:cNvPr id="5" name="Text Placeholder 4"/>
          <p:cNvSpPr>
            <a:spLocks noGrp="1"/>
          </p:cNvSpPr>
          <p:nvPr>
            <p:ph type="body" sz="quarter" idx="11"/>
          </p:nvPr>
        </p:nvSpPr>
        <p:spPr>
          <a:xfrm>
            <a:off x="2996697" y="2290527"/>
            <a:ext cx="1492502" cy="3793472"/>
          </a:xfrm>
        </p:spPr>
        <p:txBody>
          <a:bodyPr/>
          <a:lstStyle/>
          <a:p>
            <a:endParaRPr lang="en-US" dirty="0"/>
          </a:p>
        </p:txBody>
      </p:sp>
      <p:sp>
        <p:nvSpPr>
          <p:cNvPr id="6" name="Picture Placeholder 5"/>
          <p:cNvSpPr>
            <a:spLocks noGrp="1"/>
          </p:cNvSpPr>
          <p:nvPr>
            <p:ph type="pic" sz="quarter" idx="10"/>
          </p:nvPr>
        </p:nvSpPr>
        <p:spPr>
          <a:xfrm>
            <a:off x="760491" y="1692000"/>
            <a:ext cx="6916848" cy="4392000"/>
          </a:xfrm>
        </p:spPr>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2384" y="1507340"/>
            <a:ext cx="7134131" cy="4619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644035"/>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Компонент</a:t>
            </a:r>
            <a:r>
              <a:rPr lang="en-US" dirty="0" smtClean="0"/>
              <a:t> – </a:t>
            </a:r>
            <a:r>
              <a:rPr lang="bg-BG" dirty="0" smtClean="0"/>
              <a:t>Що е то?</a:t>
            </a:r>
            <a:endParaRPr lang="en-US" dirty="0"/>
          </a:p>
        </p:txBody>
      </p:sp>
      <p:sp>
        <p:nvSpPr>
          <p:cNvPr id="3" name="Text Placeholder 2"/>
          <p:cNvSpPr>
            <a:spLocks noGrp="1"/>
          </p:cNvSpPr>
          <p:nvPr>
            <p:ph type="body" sz="quarter" idx="10"/>
          </p:nvPr>
        </p:nvSpPr>
        <p:spPr>
          <a:xfrm>
            <a:off x="324000" y="1475715"/>
            <a:ext cx="8494713" cy="4605998"/>
          </a:xfrm>
        </p:spPr>
        <p:txBody>
          <a:bodyPr/>
          <a:lstStyle/>
          <a:p>
            <a:pPr>
              <a:buFont typeface="Arial" pitchFamily="34" charset="0"/>
              <a:buChar char="•"/>
            </a:pPr>
            <a:r>
              <a:rPr lang="bg-BG" sz="2000" b="0" dirty="0" smtClean="0"/>
              <a:t> </a:t>
            </a:r>
            <a:r>
              <a:rPr lang="en-US" sz="2000" b="0" dirty="0" smtClean="0"/>
              <a:t>Java </a:t>
            </a:r>
            <a:r>
              <a:rPr lang="en-US" sz="2000" b="0" dirty="0"/>
              <a:t>EE </a:t>
            </a:r>
            <a:r>
              <a:rPr lang="bg-BG" sz="2000" b="0" dirty="0" smtClean="0"/>
              <a:t>приложенията са създадени от компоненти</a:t>
            </a:r>
            <a:r>
              <a:rPr lang="en-US" sz="2000" b="0" dirty="0" smtClean="0"/>
              <a:t>. </a:t>
            </a:r>
            <a:endParaRPr lang="bg-BG" sz="2000" b="0" dirty="0" smtClean="0"/>
          </a:p>
          <a:p>
            <a:pPr>
              <a:buFont typeface="Arial" pitchFamily="34" charset="0"/>
              <a:buChar char="•"/>
            </a:pPr>
            <a:r>
              <a:rPr lang="bg-BG" sz="2000" dirty="0" smtClean="0"/>
              <a:t> Всеки компонент</a:t>
            </a:r>
            <a:r>
              <a:rPr lang="en-US" sz="2000" b="0" dirty="0"/>
              <a:t> </a:t>
            </a:r>
            <a:r>
              <a:rPr lang="bg-BG" sz="2000" b="0" dirty="0" smtClean="0"/>
              <a:t>представлява функционална софтуерна единица, съставена от </a:t>
            </a:r>
            <a:r>
              <a:rPr lang="en-US" sz="2000" b="0" dirty="0" smtClean="0"/>
              <a:t>Java </a:t>
            </a:r>
            <a:r>
              <a:rPr lang="bg-BG" sz="2000" b="0" dirty="0" smtClean="0"/>
              <a:t>класове и ресурсни файлове, ко</a:t>
            </a:r>
            <a:r>
              <a:rPr lang="bg-BG" sz="2000" b="0" dirty="0"/>
              <a:t>я</a:t>
            </a:r>
            <a:r>
              <a:rPr lang="bg-BG" sz="2000" b="0" dirty="0" smtClean="0"/>
              <a:t>то е асемблирана в приложение. Компонентите могат да комуникират по между си с различни механизми.</a:t>
            </a:r>
          </a:p>
          <a:p>
            <a:pPr>
              <a:buFont typeface="Arial" pitchFamily="34" charset="0"/>
              <a:buChar char="•"/>
            </a:pPr>
            <a:r>
              <a:rPr lang="bg-BG" sz="2000" b="0" dirty="0" smtClean="0"/>
              <a:t> </a:t>
            </a:r>
            <a:r>
              <a:rPr lang="en-US" sz="2000" b="0" dirty="0" smtClean="0"/>
              <a:t>Java EE </a:t>
            </a:r>
            <a:r>
              <a:rPr lang="bg-BG" sz="2000" b="0" dirty="0" smtClean="0"/>
              <a:t>компонентите са написани на </a:t>
            </a:r>
            <a:r>
              <a:rPr lang="en-US" sz="2000" b="0" dirty="0" smtClean="0"/>
              <a:t>Java </a:t>
            </a:r>
            <a:r>
              <a:rPr lang="bg-BG" sz="2000" b="0" dirty="0" smtClean="0"/>
              <a:t>и са компилирани по същия начин както всяка една програма на езика. Разликата между един </a:t>
            </a:r>
            <a:r>
              <a:rPr lang="en-US" sz="2000" dirty="0" smtClean="0"/>
              <a:t>Java EE </a:t>
            </a:r>
            <a:r>
              <a:rPr lang="bg-BG" sz="2000" dirty="0" smtClean="0"/>
              <a:t>компонент </a:t>
            </a:r>
            <a:r>
              <a:rPr lang="bg-BG" sz="2000" b="0" dirty="0" smtClean="0"/>
              <a:t>и един </a:t>
            </a:r>
            <a:r>
              <a:rPr lang="bg-BG" sz="2000" dirty="0" smtClean="0"/>
              <a:t>стандартен </a:t>
            </a:r>
            <a:r>
              <a:rPr lang="en-US" sz="2000" dirty="0" smtClean="0"/>
              <a:t>Java </a:t>
            </a:r>
            <a:r>
              <a:rPr lang="bg-BG" sz="2000" dirty="0" smtClean="0"/>
              <a:t>клас </a:t>
            </a:r>
            <a:r>
              <a:rPr lang="bg-BG" sz="2000" b="0" dirty="0" smtClean="0"/>
              <a:t>е че:</a:t>
            </a:r>
          </a:p>
          <a:p>
            <a:pPr lvl="1"/>
            <a:r>
              <a:rPr lang="bg-BG" sz="2000" dirty="0" smtClean="0"/>
              <a:t>    </a:t>
            </a:r>
            <a:r>
              <a:rPr lang="bg-BG" sz="2000" b="0" dirty="0" smtClean="0"/>
              <a:t>- компонентът се асемблира и верифицира по определен начин и в съответствие с дадена спецификация;</a:t>
            </a:r>
          </a:p>
          <a:p>
            <a:pPr lvl="1"/>
            <a:r>
              <a:rPr lang="bg-BG" sz="2000" b="0" dirty="0" smtClean="0"/>
              <a:t>    - компонентът се инсталира (</a:t>
            </a:r>
            <a:r>
              <a:rPr lang="en-US" sz="2000" b="0" dirty="0" smtClean="0"/>
              <a:t>deploy</a:t>
            </a:r>
            <a:r>
              <a:rPr lang="bg-BG" sz="2000" b="0" dirty="0" smtClean="0"/>
              <a:t>)</a:t>
            </a:r>
            <a:r>
              <a:rPr lang="en-US" sz="2000" b="0" dirty="0" smtClean="0"/>
              <a:t> </a:t>
            </a:r>
            <a:r>
              <a:rPr lang="bg-BG" sz="2000" b="0" dirty="0" smtClean="0"/>
              <a:t>в продуктивна среда, където се изпълнява и управлява от </a:t>
            </a:r>
            <a:r>
              <a:rPr lang="en-US" sz="2000" b="0" dirty="0" smtClean="0"/>
              <a:t>Java EE </a:t>
            </a:r>
            <a:r>
              <a:rPr lang="bg-BG" sz="2000" b="0" dirty="0" smtClean="0"/>
              <a:t>сървър</a:t>
            </a:r>
            <a:r>
              <a:rPr lang="en-US" sz="2000" b="0" dirty="0" smtClean="0"/>
              <a:t>.</a:t>
            </a:r>
          </a:p>
          <a:p>
            <a:endParaRPr lang="en-US" b="0" dirty="0"/>
          </a:p>
          <a:p>
            <a:endParaRPr lang="en-US" b="0" dirty="0"/>
          </a:p>
          <a:p>
            <a:endParaRPr lang="en-US" dirty="0"/>
          </a:p>
        </p:txBody>
      </p:sp>
    </p:spTree>
    <p:extLst>
      <p:ext uri="{BB962C8B-B14F-4D97-AF65-F5344CB8AC3E}">
        <p14:creationId xmlns:p14="http://schemas.microsoft.com/office/powerpoint/2010/main" val="1511860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a:t>
            </a:r>
            <a:r>
              <a:rPr lang="bg-BG" dirty="0" smtClean="0"/>
              <a:t> – клиент компоненти</a:t>
            </a:r>
            <a:r>
              <a:rPr lang="en-US" dirty="0" smtClean="0"/>
              <a:t> </a:t>
            </a:r>
            <a:endParaRPr lang="en-US" dirty="0"/>
          </a:p>
        </p:txBody>
      </p:sp>
      <p:sp>
        <p:nvSpPr>
          <p:cNvPr id="4" name="Text Placeholder 3"/>
          <p:cNvSpPr>
            <a:spLocks noGrp="1"/>
          </p:cNvSpPr>
          <p:nvPr>
            <p:ph type="body" sz="quarter" idx="11"/>
          </p:nvPr>
        </p:nvSpPr>
        <p:spPr>
          <a:xfrm>
            <a:off x="323999" y="1606609"/>
            <a:ext cx="8439755" cy="4477391"/>
          </a:xfrm>
        </p:spPr>
        <p:txBody>
          <a:bodyPr/>
          <a:lstStyle/>
          <a:p>
            <a:pPr lvl="2"/>
            <a:r>
              <a:rPr lang="bg-BG" sz="2400" kern="0" dirty="0" smtClean="0">
                <a:ea typeface="Arial Unicode MS" pitchFamily="34" charset="-128"/>
                <a:cs typeface="Arial Unicode MS" pitchFamily="34" charset="-128"/>
              </a:rPr>
              <a:t>Всяко приложение, което “разбира” </a:t>
            </a:r>
            <a:r>
              <a:rPr lang="en-US" sz="2400" kern="0" dirty="0" smtClean="0">
                <a:ea typeface="Arial Unicode MS" pitchFamily="34" charset="-128"/>
                <a:cs typeface="Arial Unicode MS" pitchFamily="34" charset="-128"/>
              </a:rPr>
              <a:t>HTTP, REST, SOAP </a:t>
            </a:r>
            <a:r>
              <a:rPr lang="bg-BG" sz="2400" kern="0" dirty="0" smtClean="0">
                <a:ea typeface="Arial Unicode MS" pitchFamily="34" charset="-128"/>
                <a:cs typeface="Arial Unicode MS" pitchFamily="34" charset="-128"/>
              </a:rPr>
              <a:t>и др. може да бъде  клиент, включително</a:t>
            </a:r>
            <a:r>
              <a:rPr lang="en-US" sz="2400" kern="0" dirty="0" smtClean="0">
                <a:ea typeface="Arial Unicode MS" pitchFamily="34" charset="-128"/>
                <a:cs typeface="Arial Unicode MS" pitchFamily="34" charset="-128"/>
              </a:rPr>
              <a:t>:</a:t>
            </a:r>
          </a:p>
          <a:p>
            <a:pPr lvl="3"/>
            <a:r>
              <a:rPr lang="bg-BG" sz="2200" kern="0" dirty="0" smtClean="0">
                <a:ea typeface="Arial Unicode MS" pitchFamily="34" charset="-128"/>
                <a:cs typeface="Arial Unicode MS" pitchFamily="34" charset="-128"/>
              </a:rPr>
              <a:t> Уеб браузър</a:t>
            </a:r>
            <a:endParaRPr lang="en-US" sz="2200" kern="0" dirty="0" smtClean="0">
              <a:ea typeface="Arial Unicode MS" pitchFamily="34" charset="-128"/>
              <a:cs typeface="Arial Unicode MS" pitchFamily="34" charset="-128"/>
            </a:endParaRPr>
          </a:p>
          <a:p>
            <a:pPr lvl="3"/>
            <a:r>
              <a:rPr lang="bg-BG" sz="2200" kern="0" dirty="0" smtClean="0">
                <a:ea typeface="Arial Unicode MS" pitchFamily="34" charset="-128"/>
                <a:cs typeface="Arial Unicode MS" pitchFamily="34" charset="-128"/>
              </a:rPr>
              <a:t> класически десктоп приложения</a:t>
            </a:r>
            <a:endParaRPr lang="en-US" sz="2200" kern="0" dirty="0" smtClean="0">
              <a:ea typeface="Arial Unicode MS" pitchFamily="34" charset="-128"/>
              <a:cs typeface="Arial Unicode MS" pitchFamily="34" charset="-128"/>
            </a:endParaRPr>
          </a:p>
          <a:p>
            <a:pPr lvl="3"/>
            <a:r>
              <a:rPr lang="bg-BG" sz="2200" kern="0" dirty="0" smtClean="0">
                <a:ea typeface="Arial Unicode MS" pitchFamily="34" charset="-128"/>
                <a:cs typeface="Arial Unicode MS" pitchFamily="34" charset="-128"/>
              </a:rPr>
              <a:t> </a:t>
            </a:r>
            <a:r>
              <a:rPr lang="en-US" sz="2200" kern="0" dirty="0" smtClean="0">
                <a:ea typeface="Arial Unicode MS" pitchFamily="34" charset="-128"/>
                <a:cs typeface="Arial Unicode MS" pitchFamily="34" charset="-128"/>
              </a:rPr>
              <a:t>Java applet</a:t>
            </a:r>
          </a:p>
          <a:p>
            <a:pPr lvl="3"/>
            <a:r>
              <a:rPr lang="bg-BG" sz="2200" kern="0" dirty="0" smtClean="0">
                <a:ea typeface="Arial Unicode MS" pitchFamily="34" charset="-128"/>
                <a:cs typeface="Arial Unicode MS" pitchFamily="34" charset="-128"/>
              </a:rPr>
              <a:t> мобилни устройства</a:t>
            </a:r>
            <a:endParaRPr lang="en-US" sz="2200" kern="0" dirty="0" smtClean="0">
              <a:ea typeface="Arial Unicode MS" pitchFamily="34" charset="-128"/>
              <a:cs typeface="Arial Unicode MS" pitchFamily="34" charset="-128"/>
            </a:endParaRPr>
          </a:p>
          <a:p>
            <a:pPr lvl="3"/>
            <a:r>
              <a:rPr lang="bg-BG" sz="2200" kern="0" dirty="0" smtClean="0">
                <a:ea typeface="Arial Unicode MS" pitchFamily="34" charset="-128"/>
                <a:cs typeface="Arial Unicode MS" pitchFamily="34" charset="-128"/>
              </a:rPr>
              <a:t> други…</a:t>
            </a:r>
            <a:endParaRPr lang="bg-BG" sz="1800" dirty="0" smtClean="0"/>
          </a:p>
          <a:p>
            <a:r>
              <a:rPr lang="bg-BG" sz="1600" b="0" dirty="0" smtClean="0"/>
              <a:t> </a:t>
            </a:r>
          </a:p>
          <a:p>
            <a:pPr marL="285750" indent="-285750">
              <a:buFont typeface="Arial" pitchFamily="34" charset="0"/>
              <a:buChar char="•"/>
            </a:pPr>
            <a:endParaRPr lang="bg-BG" sz="1600" b="0" dirty="0" smtClean="0"/>
          </a:p>
          <a:p>
            <a:pPr marL="285750" indent="-285750">
              <a:buFont typeface="Arial" pitchFamily="34" charset="0"/>
              <a:buChar char="•"/>
            </a:pPr>
            <a:endParaRPr lang="bg-BG" dirty="0" smtClean="0"/>
          </a:p>
          <a:p>
            <a:pPr marL="180000" lvl="3" indent="0">
              <a:buNone/>
            </a:pPr>
            <a:endParaRPr lang="en-US" dirty="0" smtClean="0"/>
          </a:p>
          <a:p>
            <a:endParaRPr lang="en-US" dirty="0"/>
          </a:p>
        </p:txBody>
      </p:sp>
    </p:spTree>
    <p:extLst>
      <p:ext uri="{BB962C8B-B14F-4D97-AF65-F5344CB8AC3E}">
        <p14:creationId xmlns:p14="http://schemas.microsoft.com/office/powerpoint/2010/main" val="3675505636"/>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 </a:t>
            </a:r>
            <a:r>
              <a:rPr lang="bg-BG" dirty="0" smtClean="0"/>
              <a:t>– уеб компоненти</a:t>
            </a:r>
            <a:endParaRPr lang="en-US" dirty="0"/>
          </a:p>
        </p:txBody>
      </p:sp>
      <p:sp>
        <p:nvSpPr>
          <p:cNvPr id="4" name="Text Placeholder 3"/>
          <p:cNvSpPr>
            <a:spLocks noGrp="1"/>
          </p:cNvSpPr>
          <p:nvPr>
            <p:ph type="body" sz="quarter" idx="11"/>
          </p:nvPr>
        </p:nvSpPr>
        <p:spPr>
          <a:xfrm>
            <a:off x="323999" y="1606609"/>
            <a:ext cx="4299275" cy="4477391"/>
          </a:xfrm>
        </p:spPr>
        <p:txBody>
          <a:bodyPr/>
          <a:lstStyle/>
          <a:p>
            <a:pPr lvl="2"/>
            <a:r>
              <a:rPr lang="en-US" sz="2000" b="1" dirty="0" err="1" smtClean="0"/>
              <a:t>Servlet</a:t>
            </a:r>
            <a:r>
              <a:rPr lang="en-US" sz="2000" b="0" dirty="0" smtClean="0"/>
              <a:t> – </a:t>
            </a:r>
            <a:r>
              <a:rPr lang="en-US" sz="2000" dirty="0" smtClean="0"/>
              <a:t>Java </a:t>
            </a:r>
            <a:r>
              <a:rPr lang="bg-BG" sz="2000" dirty="0" smtClean="0"/>
              <a:t>класове</a:t>
            </a:r>
            <a:r>
              <a:rPr lang="bg-BG" sz="2000" dirty="0"/>
              <a:t>, които динамично обработват заявките към сървъра и генерират </a:t>
            </a:r>
            <a:r>
              <a:rPr lang="bg-BG" sz="2000" dirty="0" smtClean="0"/>
              <a:t>отговор</a:t>
            </a:r>
            <a:r>
              <a:rPr lang="en-US" sz="2000" dirty="0"/>
              <a:t>;</a:t>
            </a:r>
            <a:endParaRPr lang="bg-BG" sz="2000" b="0" dirty="0" smtClean="0"/>
          </a:p>
          <a:p>
            <a:pPr lvl="2"/>
            <a:r>
              <a:rPr lang="en-US" sz="2000" b="1" dirty="0" smtClean="0"/>
              <a:t>Java Server Pages (JSP)</a:t>
            </a:r>
            <a:r>
              <a:rPr lang="en-US" sz="2000" dirty="0" smtClean="0"/>
              <a:t> - </a:t>
            </a:r>
            <a:r>
              <a:rPr lang="bg-BG" sz="2000" dirty="0" smtClean="0"/>
              <a:t>текстово-базирани </a:t>
            </a:r>
            <a:r>
              <a:rPr lang="bg-BG" sz="2000" dirty="0"/>
              <a:t>документи, които се изпълняват като </a:t>
            </a:r>
            <a:r>
              <a:rPr lang="bg-BG" sz="2000" dirty="0" err="1"/>
              <a:t>сървлети</a:t>
            </a:r>
            <a:r>
              <a:rPr lang="bg-BG" sz="2000" dirty="0"/>
              <a:t>, но позволяват по-естествен подход за създаване на статично съдържание</a:t>
            </a:r>
            <a:endParaRPr lang="bg-BG" sz="2000" b="0" dirty="0"/>
          </a:p>
          <a:p>
            <a:pPr lvl="2"/>
            <a:r>
              <a:rPr lang="bg-BG" sz="2000" b="1" dirty="0" smtClean="0"/>
              <a:t>J</a:t>
            </a:r>
            <a:r>
              <a:rPr lang="en-US" sz="2000" b="1" dirty="0" err="1" smtClean="0"/>
              <a:t>ava</a:t>
            </a:r>
            <a:r>
              <a:rPr lang="en-US" sz="2000" b="1" dirty="0" smtClean="0"/>
              <a:t> Server Faces (JSF) </a:t>
            </a:r>
            <a:r>
              <a:rPr lang="en-US" sz="2000" dirty="0" smtClean="0"/>
              <a:t>– </a:t>
            </a:r>
            <a:r>
              <a:rPr lang="bg-BG" sz="2000" dirty="0" smtClean="0"/>
              <a:t>компонентна</a:t>
            </a:r>
            <a:r>
              <a:rPr lang="en-US" sz="2000" dirty="0" smtClean="0"/>
              <a:t> </a:t>
            </a:r>
            <a:r>
              <a:rPr lang="bg-BG" sz="2000" dirty="0" smtClean="0"/>
              <a:t>рамка (</a:t>
            </a:r>
            <a:r>
              <a:rPr lang="en-US" sz="2000" dirty="0" smtClean="0"/>
              <a:t>framework)</a:t>
            </a:r>
            <a:r>
              <a:rPr lang="bg-BG" sz="2000" dirty="0" smtClean="0"/>
              <a:t> за потрбителски интерфейс. Базиран на </a:t>
            </a:r>
            <a:r>
              <a:rPr lang="en-US" sz="2000" dirty="0" smtClean="0"/>
              <a:t>JSP </a:t>
            </a:r>
            <a:r>
              <a:rPr lang="bg-BG" sz="2000" dirty="0" smtClean="0"/>
              <a:t>и </a:t>
            </a:r>
            <a:r>
              <a:rPr lang="en-US" sz="2000" dirty="0"/>
              <a:t>S</a:t>
            </a:r>
            <a:r>
              <a:rPr lang="en-US" sz="2000" dirty="0" smtClean="0"/>
              <a:t>ervlet </a:t>
            </a:r>
            <a:r>
              <a:rPr lang="bg-BG" sz="2000" dirty="0" smtClean="0"/>
              <a:t>технологиите. </a:t>
            </a:r>
            <a:endParaRPr lang="en-US" sz="2000" dirty="0"/>
          </a:p>
          <a:p>
            <a:pPr lvl="3"/>
            <a:endParaRPr lang="bg-BG" b="0" dirty="0" smtClean="0"/>
          </a:p>
          <a:p>
            <a:pPr marL="0" lvl="2" indent="0">
              <a:buNone/>
            </a:pPr>
            <a:endParaRPr lang="en-US" sz="2400" b="0" dirty="0"/>
          </a:p>
        </p:txBody>
      </p:sp>
      <p:sp>
        <p:nvSpPr>
          <p:cNvPr id="5" name="Picture Placeholder 4"/>
          <p:cNvSpPr>
            <a:spLocks noGrp="1"/>
          </p:cNvSpPr>
          <p:nvPr>
            <p:ph type="pic" sz="quarter" idx="10"/>
          </p:nvPr>
        </p:nvSpPr>
        <p:spPr>
          <a:xfrm>
            <a:off x="4988459" y="1846907"/>
            <a:ext cx="3947462" cy="3295462"/>
          </a:xfrm>
        </p:spPr>
      </p:sp>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0517" y="1661076"/>
            <a:ext cx="4304033" cy="3626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6814044"/>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2200" dirty="0" smtClean="0"/>
              <a:t>Многослойна архитектура на </a:t>
            </a:r>
            <a:r>
              <a:rPr lang="en-US" sz="2200" dirty="0" smtClean="0"/>
              <a:t>J</a:t>
            </a:r>
            <a:r>
              <a:rPr lang="bg-BG" sz="2200" dirty="0" smtClean="0"/>
              <a:t>а</a:t>
            </a:r>
            <a:r>
              <a:rPr lang="en-US" sz="2200" dirty="0" err="1" smtClean="0"/>
              <a:t>va</a:t>
            </a:r>
            <a:r>
              <a:rPr lang="en-US" sz="2200" dirty="0" smtClean="0"/>
              <a:t> EE </a:t>
            </a:r>
            <a:r>
              <a:rPr lang="bg-BG" sz="2200" dirty="0" smtClean="0"/>
              <a:t>– уеб компоненти </a:t>
            </a:r>
            <a:r>
              <a:rPr lang="bg-BG" dirty="0" smtClean="0"/>
              <a:t/>
            </a:r>
            <a:br>
              <a:rPr lang="bg-BG" dirty="0" smtClean="0"/>
            </a:br>
            <a:r>
              <a:rPr lang="bg-BG" dirty="0" smtClean="0"/>
              <a:t> </a:t>
            </a:r>
            <a:r>
              <a:rPr lang="bg-BG" sz="1800" dirty="0" smtClean="0"/>
              <a:t>Примери</a:t>
            </a:r>
            <a:endParaRPr lang="en-US" dirty="0"/>
          </a:p>
        </p:txBody>
      </p:sp>
      <p:sp>
        <p:nvSpPr>
          <p:cNvPr id="4" name="Text Placeholder 3"/>
          <p:cNvSpPr>
            <a:spLocks noGrp="1"/>
          </p:cNvSpPr>
          <p:nvPr>
            <p:ph type="body" sz="quarter" idx="11"/>
          </p:nvPr>
        </p:nvSpPr>
        <p:spPr>
          <a:xfrm>
            <a:off x="316684" y="1394468"/>
            <a:ext cx="8546463" cy="4708222"/>
          </a:xfrm>
        </p:spPr>
        <p:txBody>
          <a:bodyPr/>
          <a:lstStyle/>
          <a:p>
            <a:pPr lvl="2"/>
            <a:r>
              <a:rPr lang="en-US" sz="2000" b="1" dirty="0" err="1" smtClean="0"/>
              <a:t>Servlet</a:t>
            </a:r>
            <a:endParaRPr lang="bg-BG" sz="2000" b="1" dirty="0" smtClean="0"/>
          </a:p>
          <a:p>
            <a:pPr lvl="2">
              <a:buNone/>
            </a:pPr>
            <a:r>
              <a:rPr lang="en-US" sz="1400" b="1" i="1" dirty="0" smtClean="0"/>
              <a:t>@</a:t>
            </a:r>
            <a:r>
              <a:rPr lang="en-US" sz="1400" b="1" i="1" dirty="0" err="1" smtClean="0"/>
              <a:t>Servlet</a:t>
            </a:r>
            <a:r>
              <a:rPr lang="en-US" sz="1400" i="1" dirty="0" smtClean="0"/>
              <a:t>(</a:t>
            </a:r>
            <a:r>
              <a:rPr lang="en-US" sz="1400" i="1" dirty="0" err="1" smtClean="0"/>
              <a:t>urlMappings</a:t>
            </a:r>
            <a:r>
              <a:rPr lang="en-US" sz="1400" i="1" dirty="0" smtClean="0"/>
              <a:t>={"/</a:t>
            </a:r>
            <a:r>
              <a:rPr lang="en-US" sz="1400" i="1" dirty="0" err="1" smtClean="0"/>
              <a:t>MyApp</a:t>
            </a:r>
            <a:r>
              <a:rPr lang="en-US" sz="1400" i="1" dirty="0" smtClean="0"/>
              <a:t>"})</a:t>
            </a:r>
            <a:endParaRPr lang="bg-BG" sz="1400" i="1" dirty="0" smtClean="0"/>
          </a:p>
          <a:p>
            <a:pPr lvl="2">
              <a:buNone/>
            </a:pPr>
            <a:r>
              <a:rPr lang="en-US" sz="1400" i="1" dirty="0" smtClean="0"/>
              <a:t>public class </a:t>
            </a:r>
            <a:r>
              <a:rPr lang="en-US" sz="1400" i="1" dirty="0" err="1" smtClean="0"/>
              <a:t>MyServlet</a:t>
            </a:r>
            <a:r>
              <a:rPr lang="en-US" sz="1400" i="1" dirty="0" smtClean="0"/>
              <a:t> {</a:t>
            </a:r>
            <a:endParaRPr lang="bg-BG" sz="1400" i="1" dirty="0" smtClean="0"/>
          </a:p>
          <a:p>
            <a:pPr lvl="2">
              <a:buNone/>
            </a:pPr>
            <a:r>
              <a:rPr lang="bg-BG" sz="1400" i="1" dirty="0"/>
              <a:t>	</a:t>
            </a:r>
            <a:r>
              <a:rPr lang="en-US" sz="1400" b="1" i="1" dirty="0" smtClean="0"/>
              <a:t>@GET</a:t>
            </a:r>
            <a:endParaRPr lang="bg-BG" sz="1400" b="1" i="1" dirty="0" smtClean="0"/>
          </a:p>
          <a:p>
            <a:pPr lvl="3">
              <a:buNone/>
            </a:pPr>
            <a:r>
              <a:rPr lang="en-US" i="1" dirty="0"/>
              <a:t>public void </a:t>
            </a:r>
            <a:r>
              <a:rPr lang="en-US" i="1" dirty="0" err="1"/>
              <a:t>handleGet</a:t>
            </a:r>
            <a:r>
              <a:rPr lang="en-US" i="1" dirty="0"/>
              <a:t>(</a:t>
            </a:r>
            <a:r>
              <a:rPr lang="en-US" i="1" dirty="0" err="1"/>
              <a:t>HttpServletRequest</a:t>
            </a:r>
            <a:r>
              <a:rPr lang="bg-BG" i="1" dirty="0"/>
              <a:t> </a:t>
            </a:r>
            <a:r>
              <a:rPr lang="en-US" i="1" dirty="0" err="1"/>
              <a:t>req</a:t>
            </a:r>
            <a:r>
              <a:rPr lang="en-US" i="1" dirty="0"/>
              <a:t>,  </a:t>
            </a:r>
            <a:r>
              <a:rPr lang="en-US" i="1" dirty="0" err="1"/>
              <a:t>HttpServletResponse</a:t>
            </a:r>
            <a:r>
              <a:rPr lang="en-US" i="1" dirty="0"/>
              <a:t> res)</a:t>
            </a:r>
          </a:p>
          <a:p>
            <a:pPr lvl="3">
              <a:buNone/>
            </a:pPr>
            <a:r>
              <a:rPr lang="en-US" i="1" dirty="0"/>
              <a:t>      </a:t>
            </a:r>
            <a:r>
              <a:rPr lang="bg-BG" i="1" dirty="0" smtClean="0"/>
              <a:t>  </a:t>
            </a:r>
            <a:r>
              <a:rPr lang="en-US" i="1" dirty="0" smtClean="0"/>
              <a:t>throws </a:t>
            </a:r>
            <a:r>
              <a:rPr lang="en-US" i="1" dirty="0" err="1"/>
              <a:t>ServletException</a:t>
            </a:r>
            <a:r>
              <a:rPr lang="en-US" i="1" dirty="0"/>
              <a:t>, </a:t>
            </a:r>
            <a:r>
              <a:rPr lang="en-US" i="1" dirty="0" err="1"/>
              <a:t>IOException</a:t>
            </a:r>
            <a:r>
              <a:rPr lang="en-US" i="1" dirty="0"/>
              <a:t> {</a:t>
            </a:r>
            <a:endParaRPr lang="bg-BG" i="1" dirty="0"/>
          </a:p>
          <a:p>
            <a:pPr lvl="3">
              <a:buNone/>
            </a:pPr>
            <a:r>
              <a:rPr lang="bg-BG" i="1" dirty="0"/>
              <a:t>    </a:t>
            </a:r>
            <a:r>
              <a:rPr lang="en-US" i="1" dirty="0"/>
              <a:t>final</a:t>
            </a:r>
            <a:r>
              <a:rPr lang="bg-BG" i="1" dirty="0"/>
              <a:t> </a:t>
            </a:r>
            <a:r>
              <a:rPr lang="en-US" i="1" dirty="0" err="1"/>
              <a:t>PrintWriter</a:t>
            </a:r>
            <a:r>
              <a:rPr lang="en-US" i="1" dirty="0"/>
              <a:t> out = </a:t>
            </a:r>
            <a:r>
              <a:rPr lang="en-US" i="1" dirty="0" err="1"/>
              <a:t>res.getWriter</a:t>
            </a:r>
            <a:r>
              <a:rPr lang="en-US" i="1" dirty="0"/>
              <a:t>();</a:t>
            </a:r>
            <a:endParaRPr lang="bg-BG" i="1" dirty="0"/>
          </a:p>
          <a:p>
            <a:pPr lvl="3">
              <a:buNone/>
            </a:pPr>
            <a:r>
              <a:rPr lang="bg-BG" i="1" dirty="0"/>
              <a:t>    </a:t>
            </a:r>
            <a:r>
              <a:rPr lang="en-US" i="1" dirty="0" err="1"/>
              <a:t>out.println</a:t>
            </a:r>
            <a:r>
              <a:rPr lang="en-US" i="1" dirty="0"/>
              <a:t>("Hello</a:t>
            </a:r>
            <a:r>
              <a:rPr lang="en-GB" i="1" dirty="0"/>
              <a:t>, TU!</a:t>
            </a:r>
            <a:r>
              <a:rPr lang="en-US" i="1" dirty="0"/>
              <a:t>");</a:t>
            </a:r>
            <a:endParaRPr lang="bg-BG" i="1" dirty="0"/>
          </a:p>
          <a:p>
            <a:pPr lvl="3">
              <a:buNone/>
            </a:pPr>
            <a:r>
              <a:rPr lang="bg-BG" i="1" dirty="0"/>
              <a:t>    </a:t>
            </a:r>
            <a:r>
              <a:rPr lang="en-US" i="1" dirty="0" err="1"/>
              <a:t>out.close</a:t>
            </a:r>
            <a:r>
              <a:rPr lang="en-US" i="1" dirty="0"/>
              <a:t>();</a:t>
            </a:r>
            <a:r>
              <a:rPr lang="bg-BG" i="1" dirty="0"/>
              <a:t> </a:t>
            </a:r>
          </a:p>
          <a:p>
            <a:pPr lvl="3">
              <a:buNone/>
            </a:pPr>
            <a:r>
              <a:rPr lang="en-US" i="1" dirty="0"/>
              <a:t>}</a:t>
            </a:r>
            <a:endParaRPr lang="bg-BG" i="1" dirty="0"/>
          </a:p>
          <a:p>
            <a:pPr lvl="2">
              <a:buNone/>
            </a:pPr>
            <a:r>
              <a:rPr lang="en-US" sz="1400" i="1" dirty="0" smtClean="0"/>
              <a:t>}</a:t>
            </a:r>
            <a:endParaRPr lang="bg-BG" sz="1400" b="1" i="1" dirty="0" smtClean="0"/>
          </a:p>
          <a:p>
            <a:pPr lvl="2"/>
            <a:r>
              <a:rPr lang="en-US" sz="2000" b="1" dirty="0" smtClean="0"/>
              <a:t>Java Server Pages (JSP)</a:t>
            </a:r>
            <a:endParaRPr lang="bg-BG" b="0" dirty="0" smtClean="0"/>
          </a:p>
          <a:p>
            <a:pPr marL="0" lvl="2" indent="0">
              <a:buNone/>
            </a:pPr>
            <a:r>
              <a:rPr lang="en-US" sz="1400" i="1" dirty="0" smtClean="0"/>
              <a:t>&lt;html&gt;</a:t>
            </a:r>
            <a:br>
              <a:rPr lang="en-US" sz="1400" i="1" dirty="0" smtClean="0"/>
            </a:br>
            <a:r>
              <a:rPr lang="en-US" sz="1400" i="1" dirty="0" smtClean="0"/>
              <a:t>   &lt;head&gt;&lt;title&gt;Hello World JSP Page.&lt;/title&gt;&lt;/head&gt;</a:t>
            </a:r>
            <a:br>
              <a:rPr lang="en-US" sz="1400" i="1" dirty="0" smtClean="0"/>
            </a:br>
            <a:r>
              <a:rPr lang="en-US" sz="1400" i="1" dirty="0" smtClean="0"/>
              <a:t>   &lt;body&gt;</a:t>
            </a:r>
            <a:br>
              <a:rPr lang="en-US" sz="1400" i="1" dirty="0" smtClean="0"/>
            </a:br>
            <a:r>
              <a:rPr lang="en-US" sz="1400" i="1" dirty="0" smtClean="0"/>
              <a:t>    &lt;font size="10“&gt;</a:t>
            </a:r>
            <a:r>
              <a:rPr lang="en-US" sz="1400" b="1" i="1" dirty="0" smtClean="0"/>
              <a:t>&lt;%="</a:t>
            </a:r>
            <a:r>
              <a:rPr lang="en-US" sz="1400" b="1" i="1" dirty="0"/>
              <a:t>Hello</a:t>
            </a:r>
            <a:r>
              <a:rPr lang="en-GB" sz="1400" b="1" i="1" dirty="0"/>
              <a:t>, TU!</a:t>
            </a:r>
            <a:r>
              <a:rPr lang="en-US" sz="1400" b="1" i="1" dirty="0" smtClean="0"/>
              <a:t>%&gt;</a:t>
            </a:r>
            <a:r>
              <a:rPr lang="en-US" sz="1400" i="1" dirty="0" smtClean="0"/>
              <a:t>&lt;/font&gt;</a:t>
            </a:r>
            <a:br>
              <a:rPr lang="en-US" sz="1400" i="1" dirty="0" smtClean="0"/>
            </a:br>
            <a:r>
              <a:rPr lang="en-US" sz="1400" i="1" dirty="0" smtClean="0"/>
              <a:t>   &lt;/body&gt;</a:t>
            </a:r>
            <a:br>
              <a:rPr lang="en-US" sz="1400" i="1" dirty="0" smtClean="0"/>
            </a:br>
            <a:r>
              <a:rPr lang="en-US" sz="1400" i="1" dirty="0" smtClean="0"/>
              <a:t>&lt;/html&gt;</a:t>
            </a:r>
            <a:endParaRPr lang="en-US" sz="1400" b="0" i="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197" y="2842924"/>
            <a:ext cx="4951419" cy="2062334"/>
          </a:xfrm>
          <a:prstGeom prst="rect">
            <a:avLst/>
          </a:prstGeom>
        </p:spPr>
      </p:pic>
    </p:spTree>
    <p:extLst>
      <p:ext uri="{BB962C8B-B14F-4D97-AF65-F5344CB8AC3E}">
        <p14:creationId xmlns:p14="http://schemas.microsoft.com/office/powerpoint/2010/main" val="3496814044"/>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Многослойна архитектура на </a:t>
            </a:r>
            <a:r>
              <a:rPr lang="en-US" dirty="0" smtClean="0"/>
              <a:t>J</a:t>
            </a:r>
            <a:r>
              <a:rPr lang="bg-BG" dirty="0" smtClean="0"/>
              <a:t>а</a:t>
            </a:r>
            <a:r>
              <a:rPr lang="en-US" dirty="0" err="1" smtClean="0"/>
              <a:t>va</a:t>
            </a:r>
            <a:r>
              <a:rPr lang="en-US" dirty="0" smtClean="0"/>
              <a:t> EE – </a:t>
            </a:r>
            <a:r>
              <a:rPr lang="bg-BG" dirty="0" smtClean="0"/>
              <a:t>бизнес компоненти</a:t>
            </a:r>
            <a:endParaRPr lang="en-US" dirty="0"/>
          </a:p>
        </p:txBody>
      </p:sp>
      <p:sp>
        <p:nvSpPr>
          <p:cNvPr id="4" name="Text Placeholder 3"/>
          <p:cNvSpPr>
            <a:spLocks noGrp="1"/>
          </p:cNvSpPr>
          <p:nvPr>
            <p:ph type="body" sz="quarter" idx="11"/>
          </p:nvPr>
        </p:nvSpPr>
        <p:spPr>
          <a:xfrm>
            <a:off x="323999" y="1606609"/>
            <a:ext cx="4299275" cy="4477391"/>
          </a:xfrm>
        </p:spPr>
        <p:txBody>
          <a:bodyPr/>
          <a:lstStyle/>
          <a:p>
            <a:pPr marL="180000" lvl="3" indent="0">
              <a:buNone/>
            </a:pPr>
            <a:r>
              <a:rPr lang="bg-BG" sz="1800" b="1" dirty="0" smtClean="0"/>
              <a:t>Бизнес логика</a:t>
            </a:r>
            <a:r>
              <a:rPr lang="bg-BG" sz="1800" dirty="0" smtClean="0"/>
              <a:t> – програмна реализация, която решава проблеми в определена област на бизнеса – банкова сфера, търговия на дребно, финанси и т.н.</a:t>
            </a:r>
          </a:p>
          <a:p>
            <a:pPr marL="180000" lvl="3" indent="0">
              <a:buNone/>
            </a:pPr>
            <a:endParaRPr lang="bg-BG" sz="1800" dirty="0" smtClean="0"/>
          </a:p>
          <a:p>
            <a:pPr marL="180000" lvl="3" indent="0">
              <a:buNone/>
            </a:pPr>
            <a:r>
              <a:rPr lang="en-US" sz="1800" dirty="0" smtClean="0"/>
              <a:t>Java EE </a:t>
            </a:r>
            <a:r>
              <a:rPr lang="bg-BG" sz="1800" dirty="0" smtClean="0"/>
              <a:t>посреща тези нужди с </a:t>
            </a:r>
            <a:r>
              <a:rPr lang="en-US" sz="1800" b="1" dirty="0"/>
              <a:t>E</a:t>
            </a:r>
            <a:r>
              <a:rPr lang="en-US" sz="1800" b="1" dirty="0" smtClean="0"/>
              <a:t>nterprise </a:t>
            </a:r>
            <a:r>
              <a:rPr lang="en-US" sz="1800" b="1" dirty="0"/>
              <a:t>J</a:t>
            </a:r>
            <a:r>
              <a:rPr lang="en-US" sz="1800" b="1" dirty="0" smtClean="0"/>
              <a:t>ava </a:t>
            </a:r>
            <a:r>
              <a:rPr lang="en-US" sz="1800" b="1" dirty="0"/>
              <a:t>B</a:t>
            </a:r>
            <a:r>
              <a:rPr lang="en-US" sz="1800" b="1" dirty="0" smtClean="0"/>
              <a:t>eans – EJB</a:t>
            </a:r>
            <a:r>
              <a:rPr lang="en-US" sz="1800" dirty="0" smtClean="0"/>
              <a:t>. </a:t>
            </a:r>
            <a:endParaRPr lang="bg-BG" sz="1800" dirty="0" smtClean="0"/>
          </a:p>
          <a:p>
            <a:pPr marL="180000" lvl="3" indent="0">
              <a:buNone/>
            </a:pPr>
            <a:endParaRPr lang="bg-BG" sz="1800" dirty="0" smtClean="0"/>
          </a:p>
          <a:p>
            <a:pPr marL="180000" lvl="3" indent="0">
              <a:buNone/>
            </a:pPr>
            <a:r>
              <a:rPr lang="bg-BG" sz="1800" dirty="0" smtClean="0"/>
              <a:t>Както се вижда на диаграмата</a:t>
            </a:r>
            <a:r>
              <a:rPr lang="en-US" sz="1800" dirty="0" smtClean="0"/>
              <a:t>,</a:t>
            </a:r>
            <a:r>
              <a:rPr lang="bg-BG" sz="1800" dirty="0" smtClean="0"/>
              <a:t> </a:t>
            </a:r>
            <a:r>
              <a:rPr lang="en-US" sz="1800" dirty="0" smtClean="0"/>
              <a:t>EJB </a:t>
            </a:r>
            <a:r>
              <a:rPr lang="bg-BG" sz="1800" dirty="0" smtClean="0"/>
              <a:t>получават данни от клиентската страна, обработват ги и ги изпращат за съхранение. Естествено </a:t>
            </a:r>
            <a:r>
              <a:rPr lang="en-US" sz="1800" dirty="0" smtClean="0"/>
              <a:t>EJB </a:t>
            </a:r>
            <a:r>
              <a:rPr lang="bg-BG" sz="1800" dirty="0" smtClean="0"/>
              <a:t>се грижи и за прочитане и обработка на данните в обратния случай.</a:t>
            </a:r>
            <a:endParaRPr lang="bg-BG" sz="1800" b="0" dirty="0" smtClean="0"/>
          </a:p>
          <a:p>
            <a:pPr marL="0" lvl="2" indent="0">
              <a:buNone/>
            </a:pPr>
            <a:endParaRPr lang="en-US" sz="2400" b="0" dirty="0"/>
          </a:p>
        </p:txBody>
      </p:sp>
      <p:sp>
        <p:nvSpPr>
          <p:cNvPr id="5" name="Picture Placeholder 4"/>
          <p:cNvSpPr>
            <a:spLocks noGrp="1"/>
          </p:cNvSpPr>
          <p:nvPr>
            <p:ph type="pic" sz="quarter" idx="10"/>
          </p:nvPr>
        </p:nvSpPr>
        <p:spPr>
          <a:xfrm>
            <a:off x="4988459" y="1846907"/>
            <a:ext cx="3947462" cy="3295462"/>
          </a:xfrm>
        </p:spPr>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1872" y="1546493"/>
            <a:ext cx="4076700" cy="418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5855400"/>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2000" dirty="0" smtClean="0"/>
              <a:t>Многослойна архитектура на </a:t>
            </a:r>
            <a:r>
              <a:rPr lang="en-US" sz="2000" dirty="0" smtClean="0"/>
              <a:t>J</a:t>
            </a:r>
            <a:r>
              <a:rPr lang="bg-BG" sz="2000" dirty="0" smtClean="0"/>
              <a:t>а</a:t>
            </a:r>
            <a:r>
              <a:rPr lang="en-US" sz="2000" dirty="0" err="1" smtClean="0"/>
              <a:t>va</a:t>
            </a:r>
            <a:r>
              <a:rPr lang="en-US" sz="2000" dirty="0" smtClean="0"/>
              <a:t> EE </a:t>
            </a:r>
            <a:r>
              <a:rPr lang="bg-BG" sz="2000" dirty="0" smtClean="0"/>
              <a:t>– бизнес компоненти</a:t>
            </a:r>
            <a:r>
              <a:rPr lang="bg-BG" dirty="0" smtClean="0"/>
              <a:t/>
            </a:r>
            <a:br>
              <a:rPr lang="bg-BG" dirty="0" smtClean="0"/>
            </a:br>
            <a:r>
              <a:rPr lang="bg-BG" dirty="0" smtClean="0"/>
              <a:t> </a:t>
            </a:r>
            <a:r>
              <a:rPr lang="bg-BG" sz="1800" dirty="0" smtClean="0"/>
              <a:t>Примери</a:t>
            </a:r>
            <a:endParaRPr lang="en-US" dirty="0"/>
          </a:p>
        </p:txBody>
      </p:sp>
      <p:sp>
        <p:nvSpPr>
          <p:cNvPr id="4" name="Text Placeholder 3"/>
          <p:cNvSpPr>
            <a:spLocks noGrp="1"/>
          </p:cNvSpPr>
          <p:nvPr>
            <p:ph type="body" sz="quarter" idx="11"/>
          </p:nvPr>
        </p:nvSpPr>
        <p:spPr>
          <a:xfrm>
            <a:off x="323999" y="1606609"/>
            <a:ext cx="8546463" cy="4708222"/>
          </a:xfrm>
        </p:spPr>
        <p:txBody>
          <a:bodyPr/>
          <a:lstStyle/>
          <a:p>
            <a:pPr lvl="2"/>
            <a:r>
              <a:rPr lang="en-US" sz="2000" b="1" dirty="0" smtClean="0"/>
              <a:t>Enterprise Java Bean (EJB)</a:t>
            </a:r>
          </a:p>
          <a:p>
            <a:pPr lvl="2">
              <a:buNone/>
            </a:pPr>
            <a:endParaRPr lang="en-US" sz="2000" b="1" dirty="0" smtClean="0"/>
          </a:p>
          <a:p>
            <a:r>
              <a:rPr lang="en-US" sz="1400" i="1" dirty="0" smtClean="0"/>
              <a:t>@Stateless</a:t>
            </a:r>
            <a:r>
              <a:rPr lang="en-US" sz="1400" b="0" i="1" dirty="0" smtClean="0"/>
              <a:t>(name="</a:t>
            </a:r>
            <a:r>
              <a:rPr lang="en-US" sz="1400" b="0" i="1" dirty="0" err="1" smtClean="0"/>
              <a:t>HelloBean</a:t>
            </a:r>
            <a:r>
              <a:rPr lang="en-US" sz="1400" b="0" i="1" dirty="0" smtClean="0"/>
              <a:t>", </a:t>
            </a:r>
            <a:r>
              <a:rPr lang="en-US" sz="1400" b="0" i="1" dirty="0" err="1" smtClean="0"/>
              <a:t>mappedName</a:t>
            </a:r>
            <a:r>
              <a:rPr lang="en-US" sz="1400" b="0" i="1" dirty="0" smtClean="0"/>
              <a:t>="</a:t>
            </a:r>
            <a:r>
              <a:rPr lang="en-US" sz="1400" b="0" i="1" dirty="0" err="1" smtClean="0"/>
              <a:t>HelloBean</a:t>
            </a:r>
            <a:r>
              <a:rPr lang="en-US" sz="1400" b="0" i="1" dirty="0" smtClean="0"/>
              <a:t>")  </a:t>
            </a:r>
          </a:p>
          <a:p>
            <a:r>
              <a:rPr lang="en-US" sz="1400" b="0" i="1" dirty="0" smtClean="0"/>
              <a:t>public class </a:t>
            </a:r>
            <a:r>
              <a:rPr lang="en-US" sz="1400" b="0" i="1" dirty="0" err="1" smtClean="0"/>
              <a:t>MyEjb</a:t>
            </a:r>
            <a:r>
              <a:rPr lang="en-US" sz="1400" b="0" i="1" dirty="0" smtClean="0"/>
              <a:t>  {  </a:t>
            </a:r>
          </a:p>
          <a:p>
            <a:r>
              <a:rPr lang="en-US" sz="1400" b="0" i="1" dirty="0" smtClean="0"/>
              <a:t>  public String </a:t>
            </a:r>
            <a:r>
              <a:rPr lang="en-US" sz="1400" b="0" i="1" dirty="0" err="1" smtClean="0"/>
              <a:t>sayHello</a:t>
            </a:r>
            <a:r>
              <a:rPr lang="en-US" sz="1400" b="0" i="1" dirty="0" smtClean="0"/>
              <a:t>() {  </a:t>
            </a:r>
          </a:p>
          <a:p>
            <a:r>
              <a:rPr lang="en-US" sz="1400" b="0" i="1" dirty="0" smtClean="0"/>
              <a:t>    return ”Hello world”;  </a:t>
            </a:r>
          </a:p>
          <a:p>
            <a:r>
              <a:rPr lang="en-US" sz="1400" b="0" i="1" dirty="0" smtClean="0"/>
              <a:t>   }  </a:t>
            </a:r>
          </a:p>
          <a:p>
            <a:r>
              <a:rPr lang="en-US" sz="1400" b="0" i="1" dirty="0" smtClean="0"/>
              <a:t>}</a:t>
            </a:r>
            <a:r>
              <a:rPr lang="en-US" b="0" dirty="0" smtClean="0"/>
              <a:t>  </a:t>
            </a:r>
          </a:p>
          <a:p>
            <a:pPr lvl="2">
              <a:buNone/>
            </a:pPr>
            <a:endParaRPr lang="bg-BG" sz="2000" b="1" dirty="0" smtClean="0"/>
          </a:p>
        </p:txBody>
      </p:sp>
    </p:spTree>
    <p:extLst>
      <p:ext uri="{BB962C8B-B14F-4D97-AF65-F5344CB8AC3E}">
        <p14:creationId xmlns:p14="http://schemas.microsoft.com/office/powerpoint/2010/main" val="3496814044"/>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Слой от корпоративни информационни системи - </a:t>
            </a:r>
            <a:r>
              <a:rPr lang="en-US" dirty="0" smtClean="0"/>
              <a:t>EIS</a:t>
            </a:r>
            <a:endParaRPr lang="en-US" dirty="0"/>
          </a:p>
        </p:txBody>
      </p:sp>
      <p:sp>
        <p:nvSpPr>
          <p:cNvPr id="4" name="Text Placeholder 3"/>
          <p:cNvSpPr>
            <a:spLocks noGrp="1"/>
          </p:cNvSpPr>
          <p:nvPr>
            <p:ph type="body" sz="quarter" idx="11"/>
          </p:nvPr>
        </p:nvSpPr>
        <p:spPr>
          <a:xfrm>
            <a:off x="323999" y="1606609"/>
            <a:ext cx="8448809" cy="4477391"/>
          </a:xfrm>
        </p:spPr>
        <p:txBody>
          <a:bodyPr/>
          <a:lstStyle/>
          <a:p>
            <a:r>
              <a:rPr lang="bg-BG" b="0" dirty="0" smtClean="0"/>
              <a:t>Този слой управлява </a:t>
            </a:r>
            <a:r>
              <a:rPr lang="en-US" b="0" dirty="0" smtClean="0"/>
              <a:t>EIS </a:t>
            </a:r>
            <a:r>
              <a:rPr lang="bg-BG" b="0" dirty="0" smtClean="0"/>
              <a:t>софтуер и включва корпоративни инфраструктурни системи като:</a:t>
            </a:r>
          </a:p>
          <a:p>
            <a:pPr marL="285750" indent="-285750">
              <a:buFont typeface="Arial" pitchFamily="34" charset="0"/>
              <a:buChar char="•"/>
            </a:pPr>
            <a:r>
              <a:rPr lang="bg-BG" b="0" dirty="0" smtClean="0"/>
              <a:t>Системи за планиране и управление на ресурси </a:t>
            </a:r>
            <a:r>
              <a:rPr lang="en-US" b="0" dirty="0" smtClean="0"/>
              <a:t>(</a:t>
            </a:r>
            <a:r>
              <a:rPr lang="en-US" b="0" dirty="0"/>
              <a:t>ERP</a:t>
            </a:r>
            <a:r>
              <a:rPr lang="en-US" b="0" dirty="0" smtClean="0"/>
              <a:t>)</a:t>
            </a:r>
            <a:r>
              <a:rPr lang="bg-BG" b="0" dirty="0" smtClean="0"/>
              <a:t>;</a:t>
            </a:r>
          </a:p>
          <a:p>
            <a:pPr marL="285750" indent="-285750">
              <a:buFont typeface="Arial" pitchFamily="34" charset="0"/>
              <a:buChar char="•"/>
            </a:pPr>
            <a:r>
              <a:rPr lang="bg-BG" b="0" dirty="0" smtClean="0"/>
              <a:t>Системи за обработка на транзакции;</a:t>
            </a:r>
          </a:p>
          <a:p>
            <a:pPr marL="285750" indent="-285750">
              <a:buFont typeface="Arial" pitchFamily="34" charset="0"/>
              <a:buChar char="•"/>
            </a:pPr>
            <a:r>
              <a:rPr lang="bg-BG" b="0" dirty="0" smtClean="0"/>
              <a:t>Системи за управление на бази от данни;</a:t>
            </a:r>
          </a:p>
          <a:p>
            <a:pPr marL="285750" indent="-285750">
              <a:buFont typeface="Arial" pitchFamily="34" charset="0"/>
              <a:buChar char="•"/>
            </a:pPr>
            <a:r>
              <a:rPr lang="bg-BG" b="0" dirty="0" smtClean="0"/>
              <a:t>Други...</a:t>
            </a:r>
          </a:p>
          <a:p>
            <a:pPr marL="0" lvl="2" indent="0">
              <a:buNone/>
            </a:pPr>
            <a:endParaRPr lang="en-US" sz="2400" b="0" dirty="0"/>
          </a:p>
        </p:txBody>
      </p:sp>
    </p:spTree>
    <p:extLst>
      <p:ext uri="{BB962C8B-B14F-4D97-AF65-F5344CB8AC3E}">
        <p14:creationId xmlns:p14="http://schemas.microsoft.com/office/powerpoint/2010/main" val="2302403708"/>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контейнери</a:t>
            </a:r>
            <a:endParaRPr lang="en-US" dirty="0"/>
          </a:p>
        </p:txBody>
      </p:sp>
      <p:sp>
        <p:nvSpPr>
          <p:cNvPr id="4" name="Text Placeholder 3"/>
          <p:cNvSpPr>
            <a:spLocks noGrp="1"/>
          </p:cNvSpPr>
          <p:nvPr>
            <p:ph type="body" sz="quarter" idx="11"/>
          </p:nvPr>
        </p:nvSpPr>
        <p:spPr>
          <a:xfrm>
            <a:off x="314946" y="1606610"/>
            <a:ext cx="8430702" cy="4450158"/>
          </a:xfrm>
        </p:spPr>
        <p:txBody>
          <a:bodyPr/>
          <a:lstStyle/>
          <a:p>
            <a:r>
              <a:rPr lang="bg-BG" sz="2000" dirty="0" smtClean="0"/>
              <a:t>Защо се налага да се разработят?</a:t>
            </a:r>
          </a:p>
          <a:p>
            <a:r>
              <a:rPr lang="bg-BG" b="0" dirty="0" smtClean="0"/>
              <a:t>Нормално е трудно да се разработват „леки“ клиенти заради това че трябва да се решават много сложни проблеми свързани с управление на транзакции, поддържане на състояние, подреждане на ресурси в пулове и т.н.</a:t>
            </a:r>
          </a:p>
          <a:p>
            <a:r>
              <a:rPr lang="bg-BG" b="0" dirty="0" smtClean="0"/>
              <a:t>Тук помага компонентно базираната и платформено независима </a:t>
            </a:r>
            <a:r>
              <a:rPr lang="en-US" b="0" dirty="0" smtClean="0"/>
              <a:t>Java EE </a:t>
            </a:r>
            <a:r>
              <a:rPr lang="bg-BG" b="0" dirty="0" smtClean="0"/>
              <a:t>архитектура, където за решението  на горните проблеми се използват компоненти.</a:t>
            </a:r>
          </a:p>
          <a:p>
            <a:r>
              <a:rPr lang="bg-BG" sz="2000" dirty="0" smtClean="0"/>
              <a:t>В този смисъл Java </a:t>
            </a:r>
            <a:r>
              <a:rPr lang="bg-BG" sz="2000" dirty="0"/>
              <a:t>EE </a:t>
            </a:r>
            <a:r>
              <a:rPr lang="bg-BG" sz="2000" dirty="0" smtClean="0"/>
              <a:t>приложният сървър (</a:t>
            </a:r>
            <a:r>
              <a:rPr lang="en-US" sz="2000" dirty="0" smtClean="0"/>
              <a:t>application server</a:t>
            </a:r>
            <a:r>
              <a:rPr lang="bg-BG" sz="2000" dirty="0" smtClean="0"/>
              <a:t>) е този, който </a:t>
            </a:r>
            <a:r>
              <a:rPr lang="bg-BG" sz="2000" dirty="0"/>
              <a:t>предоставя допълнителни услуги под формата на контейнер за всеки тип компонент.</a:t>
            </a:r>
            <a:r>
              <a:rPr lang="en-US" sz="2000" b="0" dirty="0" smtClean="0"/>
              <a:t> </a:t>
            </a:r>
            <a:endParaRPr lang="bg-BG" sz="2000" b="0" dirty="0" smtClean="0"/>
          </a:p>
        </p:txBody>
      </p:sp>
    </p:spTree>
    <p:extLst>
      <p:ext uri="{BB962C8B-B14F-4D97-AF65-F5344CB8AC3E}">
        <p14:creationId xmlns:p14="http://schemas.microsoft.com/office/powerpoint/2010/main" val="257128341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b="1" dirty="0" smtClean="0"/>
              <a:t>Общ преглед</a:t>
            </a:r>
            <a:endParaRPr lang="en-US" b="1" dirty="0" smtClean="0"/>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a:t>
            </a:r>
            <a:r>
              <a:rPr lang="bg-BG" dirty="0" smtClean="0"/>
              <a:t> контейнери – поглед от 20 000 м.</a:t>
            </a:r>
            <a:endParaRPr lang="en-US" dirty="0"/>
          </a:p>
        </p:txBody>
      </p:sp>
      <p:sp>
        <p:nvSpPr>
          <p:cNvPr id="4" name="Text Placeholder 3"/>
          <p:cNvSpPr>
            <a:spLocks noGrp="1"/>
          </p:cNvSpPr>
          <p:nvPr>
            <p:ph type="body" sz="quarter" idx="11"/>
          </p:nvPr>
        </p:nvSpPr>
        <p:spPr>
          <a:xfrm>
            <a:off x="323999" y="1606610"/>
            <a:ext cx="8430702" cy="919308"/>
          </a:xfrm>
        </p:spPr>
        <p:txBody>
          <a:bodyPr/>
          <a:lstStyle/>
          <a:p>
            <a:pPr marL="180000" lvl="3" indent="0">
              <a:buNone/>
            </a:pPr>
            <a:endParaRPr lang="bg-BG" b="0" dirty="0" smtClean="0"/>
          </a:p>
          <a:p>
            <a:pPr marL="0" lvl="2" indent="0">
              <a:buNone/>
            </a:pPr>
            <a:endParaRPr lang="en-US" sz="2400" b="0"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4986" y="1403805"/>
            <a:ext cx="6747330" cy="4502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228073"/>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Някои от основните </a:t>
            </a:r>
            <a:r>
              <a:rPr lang="en-US" dirty="0" smtClean="0"/>
              <a:t>Java EE </a:t>
            </a:r>
            <a:r>
              <a:rPr lang="bg-BG" dirty="0" smtClean="0"/>
              <a:t>контейнери</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dirty="0" smtClean="0"/>
              <a:t>Контейнер за приложения на клиентската страна</a:t>
            </a:r>
            <a:r>
              <a:rPr lang="en-US" b="0" dirty="0" smtClean="0"/>
              <a:t>:</a:t>
            </a:r>
            <a:r>
              <a:rPr lang="bg-BG" b="0" dirty="0" smtClean="0"/>
              <a:t>Управлява изпълнението на клиентските компоненти</a:t>
            </a:r>
            <a:r>
              <a:rPr lang="en-US" b="0" dirty="0" smtClean="0"/>
              <a:t>.</a:t>
            </a:r>
            <a:r>
              <a:rPr lang="bg-BG" b="0" dirty="0" smtClean="0"/>
              <a:t> Изпълнява се на клиента.</a:t>
            </a:r>
            <a:endParaRPr lang="en-US" b="0" dirty="0"/>
          </a:p>
          <a:p>
            <a:pPr marL="285750" indent="-285750" fontAlgn="base">
              <a:buFont typeface="Arial" pitchFamily="34" charset="0"/>
              <a:buChar char="•"/>
            </a:pPr>
            <a:r>
              <a:rPr lang="bg-BG" dirty="0" smtClean="0"/>
              <a:t>Аплет контейнер</a:t>
            </a:r>
            <a:r>
              <a:rPr lang="en-US" b="0" dirty="0" smtClean="0"/>
              <a:t>:</a:t>
            </a:r>
            <a:r>
              <a:rPr lang="bg-BG" b="0" dirty="0" smtClean="0"/>
              <a:t> Управлява изпълнението на  аплетите.</a:t>
            </a:r>
            <a:r>
              <a:rPr lang="en-US" b="0" dirty="0" smtClean="0"/>
              <a:t> </a:t>
            </a:r>
            <a:r>
              <a:rPr lang="bg-BG" b="0" dirty="0" smtClean="0"/>
              <a:t>Съставен е от уеб</a:t>
            </a:r>
            <a:r>
              <a:rPr lang="en-US" b="0" dirty="0" smtClean="0"/>
              <a:t> </a:t>
            </a:r>
            <a:r>
              <a:rPr lang="bg-BG" b="0" dirty="0" smtClean="0"/>
              <a:t>браузър</a:t>
            </a:r>
            <a:r>
              <a:rPr lang="en-US" b="0" dirty="0" smtClean="0"/>
              <a:t> </a:t>
            </a:r>
            <a:r>
              <a:rPr lang="bg-BG" b="0" dirty="0" smtClean="0"/>
              <a:t>и </a:t>
            </a:r>
            <a:r>
              <a:rPr lang="en-US" b="0" dirty="0" smtClean="0"/>
              <a:t>Java </a:t>
            </a:r>
            <a:r>
              <a:rPr lang="bg-BG" b="0" dirty="0" smtClean="0"/>
              <a:t>плъгин</a:t>
            </a:r>
            <a:r>
              <a:rPr lang="en-US" b="0" dirty="0" smtClean="0"/>
              <a:t>.</a:t>
            </a:r>
            <a:r>
              <a:rPr lang="bg-BG" b="0" dirty="0" smtClean="0"/>
              <a:t> Изпълнява се на клиента.</a:t>
            </a:r>
            <a:endParaRPr lang="en-US" b="0" dirty="0" smtClean="0"/>
          </a:p>
          <a:p>
            <a:pPr marL="285750" indent="-285750" fontAlgn="base">
              <a:buFont typeface="Arial" pitchFamily="34" charset="0"/>
              <a:buChar char="•"/>
            </a:pPr>
            <a:r>
              <a:rPr lang="en-US" dirty="0" smtClean="0"/>
              <a:t>EJB </a:t>
            </a:r>
            <a:r>
              <a:rPr lang="bg-BG" dirty="0" smtClean="0"/>
              <a:t>контейнер</a:t>
            </a:r>
            <a:r>
              <a:rPr lang="en-US" b="0" dirty="0" smtClean="0"/>
              <a:t>: </a:t>
            </a:r>
            <a:r>
              <a:rPr lang="bg-BG" b="0" dirty="0" smtClean="0"/>
              <a:t>Управлява изпълнението на </a:t>
            </a:r>
            <a:r>
              <a:rPr lang="bg-BG" b="0" dirty="0" err="1" smtClean="0"/>
              <a:t>ентерпрайс</a:t>
            </a:r>
            <a:r>
              <a:rPr lang="bg-BG" b="0" dirty="0" smtClean="0"/>
              <a:t> </a:t>
            </a:r>
            <a:r>
              <a:rPr lang="bg-BG" b="0" dirty="0" err="1" smtClean="0"/>
              <a:t>бийновете</a:t>
            </a:r>
            <a:r>
              <a:rPr lang="bg-BG" b="0" dirty="0" smtClean="0"/>
              <a:t> в </a:t>
            </a:r>
            <a:r>
              <a:rPr lang="en-US" b="0" dirty="0" smtClean="0"/>
              <a:t>Java </a:t>
            </a:r>
            <a:r>
              <a:rPr lang="en-US" b="0" dirty="0"/>
              <a:t>EE </a:t>
            </a:r>
            <a:r>
              <a:rPr lang="bg-BG" b="0" dirty="0" smtClean="0"/>
              <a:t>приложенията</a:t>
            </a:r>
            <a:r>
              <a:rPr lang="en-US" b="0" dirty="0" smtClean="0"/>
              <a:t>. </a:t>
            </a:r>
            <a:r>
              <a:rPr lang="bg-BG" b="0" dirty="0" err="1" smtClean="0"/>
              <a:t>Бийновете</a:t>
            </a:r>
            <a:r>
              <a:rPr lang="bg-BG" b="0" dirty="0" smtClean="0"/>
              <a:t> заедно с техният контейнер се изпълняват на</a:t>
            </a:r>
            <a:r>
              <a:rPr lang="en-US" b="0" dirty="0" smtClean="0"/>
              <a:t> </a:t>
            </a:r>
            <a:r>
              <a:rPr lang="en-US" b="0" dirty="0"/>
              <a:t>Java EE </a:t>
            </a:r>
            <a:r>
              <a:rPr lang="bg-BG" b="0" dirty="0" smtClean="0"/>
              <a:t>приложен сървър</a:t>
            </a:r>
            <a:r>
              <a:rPr lang="en-US" b="0" dirty="0" smtClean="0"/>
              <a:t>.</a:t>
            </a:r>
            <a:endParaRPr lang="en-US" b="0" dirty="0"/>
          </a:p>
          <a:p>
            <a:pPr marL="285750" indent="-285750" fontAlgn="base">
              <a:buFont typeface="Arial" pitchFamily="34" charset="0"/>
              <a:buChar char="•"/>
            </a:pPr>
            <a:r>
              <a:rPr lang="bg-BG" dirty="0" smtClean="0"/>
              <a:t>Уеб контейнер</a:t>
            </a:r>
            <a:r>
              <a:rPr lang="en-US" b="0" dirty="0" smtClean="0"/>
              <a:t>:</a:t>
            </a:r>
            <a:r>
              <a:rPr lang="bg-BG" b="0" dirty="0" smtClean="0"/>
              <a:t>Управлява изпълнението на </a:t>
            </a:r>
            <a:r>
              <a:rPr lang="en-US" b="0" dirty="0" smtClean="0"/>
              <a:t>JSP</a:t>
            </a:r>
            <a:r>
              <a:rPr lang="bg-BG" b="0" dirty="0" smtClean="0"/>
              <a:t>,</a:t>
            </a:r>
            <a:r>
              <a:rPr lang="en-US" b="0" dirty="0" smtClean="0"/>
              <a:t> JSF </a:t>
            </a:r>
            <a:r>
              <a:rPr lang="bg-BG" b="0" dirty="0" smtClean="0"/>
              <a:t>и </a:t>
            </a:r>
            <a:r>
              <a:rPr lang="en-US" b="0" dirty="0" smtClean="0"/>
              <a:t>Servlet </a:t>
            </a:r>
            <a:r>
              <a:rPr lang="bg-BG" b="0" dirty="0" smtClean="0"/>
              <a:t>компонентите</a:t>
            </a:r>
            <a:r>
              <a:rPr lang="en-US" b="0" dirty="0" smtClean="0"/>
              <a:t> </a:t>
            </a:r>
            <a:r>
              <a:rPr lang="bg-BG" b="0" dirty="0" smtClean="0"/>
              <a:t>в </a:t>
            </a:r>
            <a:r>
              <a:rPr lang="en-US" b="0" dirty="0" smtClean="0"/>
              <a:t>Java </a:t>
            </a:r>
            <a:r>
              <a:rPr lang="en-US" b="0" dirty="0"/>
              <a:t>EE </a:t>
            </a:r>
            <a:r>
              <a:rPr lang="bg-BG" b="0" dirty="0" smtClean="0"/>
              <a:t>приложение</a:t>
            </a:r>
            <a:r>
              <a:rPr lang="en-US" b="0" dirty="0" smtClean="0"/>
              <a:t>.</a:t>
            </a:r>
            <a:r>
              <a:rPr lang="bg-BG" b="0" dirty="0" smtClean="0"/>
              <a:t>Уеб компонентите и техният контейнер</a:t>
            </a:r>
            <a:r>
              <a:rPr lang="en-US" b="0" dirty="0" smtClean="0"/>
              <a:t> </a:t>
            </a:r>
            <a:r>
              <a:rPr lang="bg-BG" b="0" dirty="0"/>
              <a:t>се изпълняват на</a:t>
            </a:r>
            <a:r>
              <a:rPr lang="en-US" b="0" dirty="0"/>
              <a:t> Java EE </a:t>
            </a:r>
            <a:r>
              <a:rPr lang="bg-BG" b="0" dirty="0"/>
              <a:t>приложен </a:t>
            </a:r>
            <a:r>
              <a:rPr lang="bg-BG" b="0" dirty="0" smtClean="0"/>
              <a:t>сървър</a:t>
            </a:r>
            <a:r>
              <a:rPr lang="en-US" b="0" dirty="0" smtClean="0"/>
              <a:t>.</a:t>
            </a:r>
            <a:endParaRPr lang="bg-BG" dirty="0" smtClean="0"/>
          </a:p>
          <a:p>
            <a:endParaRPr lang="en-US" dirty="0"/>
          </a:p>
        </p:txBody>
      </p:sp>
    </p:spTree>
    <p:extLst>
      <p:ext uri="{BB962C8B-B14F-4D97-AF65-F5344CB8AC3E}">
        <p14:creationId xmlns:p14="http://schemas.microsoft.com/office/powerpoint/2010/main" val="1072513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По-задълбочен поглед върху контейнерите и съответстващите </a:t>
            </a:r>
            <a:r>
              <a:rPr lang="en-US" dirty="0" smtClean="0"/>
              <a:t>Java EE</a:t>
            </a:r>
            <a:r>
              <a:rPr lang="bg-BG" dirty="0" smtClean="0"/>
              <a:t> спецификации</a:t>
            </a:r>
            <a:endParaRPr lang="en-US" dirty="0"/>
          </a:p>
        </p:txBody>
      </p:sp>
      <p:sp>
        <p:nvSpPr>
          <p:cNvPr id="4" name="Text Placeholder 3"/>
          <p:cNvSpPr>
            <a:spLocks noGrp="1"/>
          </p:cNvSpPr>
          <p:nvPr>
            <p:ph type="body" sz="quarter" idx="11"/>
          </p:nvPr>
        </p:nvSpPr>
        <p:spPr>
          <a:xfrm>
            <a:off x="3519873" y="2633561"/>
            <a:ext cx="3161584" cy="2028974"/>
          </a:xfrm>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196" y="1330482"/>
            <a:ext cx="7551816" cy="5046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851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EE </a:t>
            </a:r>
            <a:r>
              <a:rPr lang="bg-BG" dirty="0" smtClean="0"/>
              <a:t>контейнери с отворен код</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b="0" dirty="0" smtClean="0"/>
              <a:t>Преизползват се и в множество комерсиални приложни сървъри</a:t>
            </a:r>
          </a:p>
          <a:p>
            <a:pPr marL="285750" indent="-285750" fontAlgn="base">
              <a:buFont typeface="Arial" pitchFamily="34" charset="0"/>
              <a:buChar char="•"/>
            </a:pPr>
            <a:r>
              <a:rPr lang="en-US" dirty="0" smtClean="0"/>
              <a:t>EJB </a:t>
            </a:r>
            <a:r>
              <a:rPr lang="bg-BG" dirty="0" smtClean="0"/>
              <a:t>контейнери</a:t>
            </a:r>
            <a:r>
              <a:rPr lang="en-US" b="0" dirty="0" smtClean="0"/>
              <a:t>: </a:t>
            </a:r>
            <a:endParaRPr lang="bg-BG" b="0" dirty="0" smtClean="0"/>
          </a:p>
          <a:p>
            <a:pPr marL="465750" lvl="2" indent="-285750" fontAlgn="base">
              <a:buFont typeface="Arial" pitchFamily="34" charset="0"/>
              <a:buChar char="•"/>
            </a:pPr>
            <a:r>
              <a:rPr lang="en-US" b="0" dirty="0" err="1" smtClean="0"/>
              <a:t>OpenEJB</a:t>
            </a:r>
            <a:r>
              <a:rPr lang="en-US" b="0" dirty="0" smtClean="0"/>
              <a:t> - </a:t>
            </a:r>
            <a:r>
              <a:rPr lang="en-US" b="0" dirty="0" smtClean="0">
                <a:hlinkClick r:id="rId2"/>
              </a:rPr>
              <a:t>http</a:t>
            </a:r>
            <a:r>
              <a:rPr lang="en-US" b="0" dirty="0">
                <a:hlinkClick r:id="rId2"/>
              </a:rPr>
              <a:t>://openejb.codehaus.org</a:t>
            </a:r>
            <a:r>
              <a:rPr lang="en-US" b="0" dirty="0" smtClean="0">
                <a:hlinkClick r:id="rId2"/>
              </a:rPr>
              <a:t>/</a:t>
            </a:r>
            <a:endParaRPr lang="en-US" b="0" dirty="0" smtClean="0"/>
          </a:p>
          <a:p>
            <a:pPr marL="285750" indent="-285750" fontAlgn="base">
              <a:buFont typeface="Arial" pitchFamily="34" charset="0"/>
              <a:buChar char="•"/>
            </a:pPr>
            <a:r>
              <a:rPr lang="bg-BG" dirty="0" smtClean="0"/>
              <a:t>Уеб контейнери</a:t>
            </a:r>
            <a:r>
              <a:rPr lang="en-US" b="0" dirty="0" smtClean="0"/>
              <a:t>:</a:t>
            </a:r>
            <a:r>
              <a:rPr lang="bg-BG" b="0" dirty="0" smtClean="0"/>
              <a:t> </a:t>
            </a:r>
          </a:p>
          <a:p>
            <a:pPr marL="465750" lvl="2" indent="-285750" fontAlgn="base">
              <a:buFont typeface="Arial" pitchFamily="34" charset="0"/>
              <a:buChar char="•"/>
            </a:pPr>
            <a:r>
              <a:rPr lang="en-US" dirty="0" smtClean="0"/>
              <a:t>Tomcat - </a:t>
            </a:r>
            <a:r>
              <a:rPr lang="en-US" dirty="0" smtClean="0">
                <a:hlinkClick r:id="rId3"/>
              </a:rPr>
              <a:t>http</a:t>
            </a:r>
            <a:r>
              <a:rPr lang="en-US" dirty="0">
                <a:hlinkClick r:id="rId3"/>
              </a:rPr>
              <a:t>://tomcat.apache.org</a:t>
            </a:r>
            <a:r>
              <a:rPr lang="en-US" dirty="0" smtClean="0">
                <a:hlinkClick r:id="rId3"/>
              </a:rPr>
              <a:t>/</a:t>
            </a:r>
            <a:endParaRPr lang="bg-BG" b="0" dirty="0" smtClean="0"/>
          </a:p>
          <a:p>
            <a:pPr marL="465750" lvl="2" indent="-285750" fontAlgn="base">
              <a:buFont typeface="Arial" pitchFamily="34" charset="0"/>
              <a:buChar char="•"/>
            </a:pPr>
            <a:r>
              <a:rPr lang="en-US" b="0" dirty="0" smtClean="0"/>
              <a:t>Jetty - </a:t>
            </a:r>
            <a:r>
              <a:rPr lang="en-US" b="0" dirty="0" smtClean="0">
                <a:hlinkClick r:id="rId4"/>
              </a:rPr>
              <a:t>http</a:t>
            </a:r>
            <a:r>
              <a:rPr lang="en-US" b="0" dirty="0">
                <a:hlinkClick r:id="rId4"/>
              </a:rPr>
              <a:t>://jetty.codehaus.org/jetty</a:t>
            </a:r>
            <a:r>
              <a:rPr lang="en-US" b="0" dirty="0" smtClean="0">
                <a:hlinkClick r:id="rId4"/>
              </a:rPr>
              <a:t>/</a:t>
            </a:r>
            <a:endParaRPr lang="bg-BG" b="0" dirty="0" smtClean="0"/>
          </a:p>
          <a:p>
            <a:pPr marL="285750" indent="-285750" fontAlgn="base">
              <a:buFont typeface="Arial" pitchFamily="34" charset="0"/>
              <a:buChar char="•"/>
            </a:pPr>
            <a:endParaRPr lang="bg-BG" b="0" dirty="0" smtClean="0"/>
          </a:p>
          <a:p>
            <a:pPr marL="285750" indent="-285750" fontAlgn="base">
              <a:buFont typeface="Arial" pitchFamily="34" charset="0"/>
              <a:buChar char="•"/>
            </a:pPr>
            <a:endParaRPr lang="en-US" dirty="0"/>
          </a:p>
        </p:txBody>
      </p:sp>
    </p:spTree>
    <p:extLst>
      <p:ext uri="{BB962C8B-B14F-4D97-AF65-F5344CB8AC3E}">
        <p14:creationId xmlns:p14="http://schemas.microsoft.com/office/powerpoint/2010/main" val="2641349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b="1" dirty="0" smtClean="0"/>
              <a:t>Асемблиране и внедряване (</a:t>
            </a:r>
            <a:r>
              <a:rPr lang="en-US" b="1" dirty="0" smtClean="0"/>
              <a:t>deployment</a:t>
            </a:r>
            <a:r>
              <a:rPr lang="bg-BG" b="1" dirty="0" smtClean="0"/>
              <a:t>) на </a:t>
            </a:r>
            <a:r>
              <a:rPr lang="en-US" b="1" dirty="0" smtClean="0"/>
              <a:t>Java EE </a:t>
            </a:r>
            <a:r>
              <a:rPr lang="bg-BG" b="1" dirty="0" smtClean="0"/>
              <a:t>приложения</a:t>
            </a:r>
            <a:endParaRPr lang="en-US" b="1" dirty="0" smtClean="0"/>
          </a:p>
          <a:p>
            <a:pPr lvl="1"/>
            <a:r>
              <a:rPr lang="bg-BG" dirty="0" smtClean="0">
                <a:solidFill>
                  <a:schemeClr val="accent2"/>
                </a:solidFill>
              </a:rPr>
              <a:t>Инфраструктура</a:t>
            </a:r>
            <a:r>
              <a:rPr lang="ru-RU" dirty="0" smtClean="0">
                <a:solidFill>
                  <a:schemeClr val="accent2"/>
                </a:solidFill>
              </a:rPr>
              <a:t> за разработка и използване на J</a:t>
            </a:r>
            <a:r>
              <a:rPr lang="en-US" dirty="0" err="1" smtClean="0">
                <a:solidFill>
                  <a:schemeClr val="accent2"/>
                </a:solidFill>
              </a:rPr>
              <a:t>ava</a:t>
            </a:r>
            <a:r>
              <a:rPr lang="en-US" dirty="0" smtClean="0">
                <a:solidFill>
                  <a:schemeClr val="accent2"/>
                </a:solidFill>
              </a:rPr>
              <a:t> </a:t>
            </a:r>
            <a:r>
              <a:rPr lang="ru-RU" dirty="0" smtClean="0">
                <a:solidFill>
                  <a:schemeClr val="accent2"/>
                </a:solidFill>
              </a:rPr>
              <a:t>EE приложения</a:t>
            </a:r>
            <a:endParaRPr lang="bg-BG" dirty="0">
              <a:solidFill>
                <a:schemeClr val="accent2"/>
              </a:solidFill>
            </a:endParaRP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Асемблиране и внедряване на </a:t>
            </a:r>
            <a:r>
              <a:rPr lang="en-US" dirty="0" smtClean="0"/>
              <a:t>Java EE </a:t>
            </a:r>
            <a:r>
              <a:rPr lang="bg-BG" dirty="0" smtClean="0"/>
              <a:t>приложение</a:t>
            </a:r>
            <a:endParaRPr lang="en-US" dirty="0"/>
          </a:p>
        </p:txBody>
      </p:sp>
      <p:sp>
        <p:nvSpPr>
          <p:cNvPr id="4" name="Text Placeholder 3"/>
          <p:cNvSpPr>
            <a:spLocks noGrp="1"/>
          </p:cNvSpPr>
          <p:nvPr>
            <p:ph type="body" sz="quarter" idx="11"/>
          </p:nvPr>
        </p:nvSpPr>
        <p:spPr>
          <a:xfrm>
            <a:off x="323999" y="1606610"/>
            <a:ext cx="8430702" cy="919308"/>
          </a:xfrm>
        </p:spPr>
        <p:txBody>
          <a:bodyPr/>
          <a:lstStyle/>
          <a:p>
            <a:pPr marL="180000" lvl="3" indent="0">
              <a:buNone/>
            </a:pPr>
            <a:endParaRPr lang="bg-BG" b="0" dirty="0" smtClean="0"/>
          </a:p>
          <a:p>
            <a:pPr marL="0" lvl="2" indent="0">
              <a:buNone/>
            </a:pPr>
            <a:endParaRPr lang="en-US" sz="2400" b="0" dirty="0"/>
          </a:p>
        </p:txBody>
      </p:sp>
      <p:pic>
        <p:nvPicPr>
          <p:cNvPr id="8194" name="Picture 2" descr="http://blog.tangcs.com/wp-content/uploads/2008/05/javaeePackag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104" y="1751842"/>
            <a:ext cx="7663306" cy="403331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bwMode="gray">
          <a:xfrm>
            <a:off x="5283200" y="1297354"/>
            <a:ext cx="1977292" cy="711200"/>
          </a:xfrm>
          <a:prstGeom prst="wedgeRectCallout">
            <a:avLst>
              <a:gd name="adj1" fmla="val -57197"/>
              <a:gd name="adj2" fmla="val 31731"/>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EAR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ectangular Callout 6"/>
          <p:cNvSpPr/>
          <p:nvPr/>
        </p:nvSpPr>
        <p:spPr bwMode="gray">
          <a:xfrm>
            <a:off x="4818185" y="2442308"/>
            <a:ext cx="1977292" cy="711200"/>
          </a:xfrm>
          <a:prstGeom prst="wedgeRectCallout">
            <a:avLst>
              <a:gd name="adj1" fmla="val -57593"/>
              <a:gd name="adj2" fmla="val 5041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WAR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ectangular Callout 7"/>
          <p:cNvSpPr/>
          <p:nvPr/>
        </p:nvSpPr>
        <p:spPr bwMode="gray">
          <a:xfrm>
            <a:off x="6908800" y="2117970"/>
            <a:ext cx="1977292" cy="711200"/>
          </a:xfrm>
          <a:prstGeom prst="wedgeRectCallout">
            <a:avLst>
              <a:gd name="adj1" fmla="val -25972"/>
              <a:gd name="adj2" fmla="val 94368"/>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JAR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9" name="Rectangular Callout 8"/>
          <p:cNvSpPr/>
          <p:nvPr/>
        </p:nvSpPr>
        <p:spPr bwMode="gray">
          <a:xfrm>
            <a:off x="5920154" y="5091724"/>
            <a:ext cx="1977292" cy="711200"/>
          </a:xfrm>
          <a:prstGeom prst="wedgeRectCallout">
            <a:avLst>
              <a:gd name="adj1" fmla="val -10952"/>
              <a:gd name="adj2" fmla="val -10563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RAR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ular Callout 9"/>
          <p:cNvSpPr/>
          <p:nvPr/>
        </p:nvSpPr>
        <p:spPr bwMode="gray">
          <a:xfrm>
            <a:off x="3821723" y="5080000"/>
            <a:ext cx="1977292" cy="711200"/>
          </a:xfrm>
          <a:prstGeom prst="wedgeRectCallout">
            <a:avLst>
              <a:gd name="adj1" fmla="val -10952"/>
              <a:gd name="adj2" fmla="val -105632"/>
            </a:avLst>
          </a:prstGeom>
          <a:solidFill>
            <a:schemeClr val="accent1">
              <a:lumMod val="40000"/>
              <a:lumOff val="60000"/>
            </a:schemeClr>
          </a:solidFill>
          <a:ln w="317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JAR </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архив</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3694644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20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20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bg/>
                                          </p:spTgt>
                                        </p:tgtEl>
                                        <p:attrNameLst>
                                          <p:attrName>style.visibility</p:attrName>
                                        </p:attrNameLst>
                                      </p:cBhvr>
                                      <p:to>
                                        <p:strVal val="visible"/>
                                      </p:to>
                                    </p:set>
                                    <p:animEffect transition="in" filter="fade">
                                      <p:cBhvr>
                                        <p:cTn id="13" dur="2000"/>
                                        <p:tgtEl>
                                          <p:spTgt spid="7">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fade">
                                      <p:cBhvr>
                                        <p:cTn id="16" dur="2000"/>
                                        <p:tgtEl>
                                          <p:spTgt spid="7">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bg/>
                                          </p:spTgt>
                                        </p:tgtEl>
                                        <p:attrNameLst>
                                          <p:attrName>style.visibility</p:attrName>
                                        </p:attrNameLst>
                                      </p:cBhvr>
                                      <p:to>
                                        <p:strVal val="visible"/>
                                      </p:to>
                                    </p:set>
                                    <p:animEffect transition="in" filter="fade">
                                      <p:cBhvr>
                                        <p:cTn id="25" dur="2000"/>
                                        <p:tgtEl>
                                          <p:spTgt spid="8">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2000"/>
                                        <p:tgtEl>
                                          <p:spTgt spid="8">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20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7" grpId="0" build="allAtOnce" animBg="1"/>
      <p:bldP spid="8" grpId="0" build="allAtOnce" animBg="1"/>
      <p:bldP spid="9" grpId="0" build="allAtOnce" animBg="1"/>
      <p:bldP spid="10"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a:t>
            </a:r>
            <a:r>
              <a:rPr lang="bg-BG" dirty="0" smtClean="0"/>
              <a:t>и внедряване на </a:t>
            </a:r>
            <a:r>
              <a:rPr lang="en-US" dirty="0" smtClean="0"/>
              <a:t>Java 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fontAlgn="base"/>
            <a:r>
              <a:rPr lang="en-US" b="0" dirty="0"/>
              <a:t>J</a:t>
            </a:r>
            <a:r>
              <a:rPr lang="en-US" b="0" dirty="0" smtClean="0"/>
              <a:t>ava </a:t>
            </a:r>
            <a:r>
              <a:rPr lang="en-US" b="0" dirty="0"/>
              <a:t>EE </a:t>
            </a:r>
            <a:r>
              <a:rPr lang="bg-BG" b="0" dirty="0" smtClean="0"/>
              <a:t>приложенията се пакетират</a:t>
            </a:r>
            <a:r>
              <a:rPr lang="en-US" b="0" dirty="0" smtClean="0"/>
              <a:t> </a:t>
            </a:r>
            <a:r>
              <a:rPr lang="bg-BG" b="0" dirty="0" smtClean="0"/>
              <a:t>в т.нар. </a:t>
            </a:r>
            <a:r>
              <a:rPr lang="en-US" b="0" dirty="0" smtClean="0"/>
              <a:t>Enterprise </a:t>
            </a:r>
            <a:r>
              <a:rPr lang="en-US" b="0" dirty="0"/>
              <a:t>Archive (EAR) </a:t>
            </a:r>
            <a:r>
              <a:rPr lang="bg-BG" b="0" dirty="0" smtClean="0"/>
              <a:t>файл</a:t>
            </a:r>
            <a:r>
              <a:rPr lang="en-US" b="0" dirty="0" smtClean="0"/>
              <a:t>, </a:t>
            </a:r>
            <a:r>
              <a:rPr lang="bg-BG" b="0" dirty="0" smtClean="0"/>
              <a:t>който представлява стандартен</a:t>
            </a:r>
            <a:r>
              <a:rPr lang="en-US" b="0" dirty="0" smtClean="0"/>
              <a:t> Java </a:t>
            </a:r>
            <a:r>
              <a:rPr lang="bg-BG" b="0" dirty="0" smtClean="0"/>
              <a:t>архив</a:t>
            </a:r>
            <a:r>
              <a:rPr lang="en-US" b="0" dirty="0" smtClean="0"/>
              <a:t> </a:t>
            </a:r>
            <a:r>
              <a:rPr lang="en-US" b="0" dirty="0"/>
              <a:t>(JAR) </a:t>
            </a:r>
            <a:r>
              <a:rPr lang="bg-BG" b="0" dirty="0" smtClean="0"/>
              <a:t>+ дескриптори за внедряване на </a:t>
            </a:r>
            <a:r>
              <a:rPr lang="en-US" b="0" dirty="0" smtClean="0"/>
              <a:t>Java EE </a:t>
            </a:r>
            <a:r>
              <a:rPr lang="bg-BG" b="0" dirty="0" smtClean="0"/>
              <a:t>модулите</a:t>
            </a:r>
            <a:r>
              <a:rPr lang="en-US" b="0" dirty="0" smtClean="0"/>
              <a:t>.</a:t>
            </a:r>
            <a:r>
              <a:rPr lang="bg-BG" b="0" dirty="0" smtClean="0"/>
              <a:t> Оттук нататък ще ги наричаме </a:t>
            </a:r>
            <a:r>
              <a:rPr lang="en-US" dirty="0" smtClean="0"/>
              <a:t>deployment </a:t>
            </a:r>
            <a:r>
              <a:rPr lang="bg-BG" dirty="0" smtClean="0"/>
              <a:t>дескриптори</a:t>
            </a:r>
            <a:endParaRPr lang="en-US" dirty="0"/>
          </a:p>
          <a:p>
            <a:pPr fontAlgn="base"/>
            <a:r>
              <a:rPr lang="en-US" b="0" dirty="0" smtClean="0"/>
              <a:t>Deployment</a:t>
            </a:r>
            <a:r>
              <a:rPr lang="bg-BG" b="0" dirty="0" smtClean="0"/>
              <a:t> дескипторът е </a:t>
            </a:r>
            <a:r>
              <a:rPr lang="en-US" b="0" dirty="0" smtClean="0"/>
              <a:t>XML </a:t>
            </a:r>
            <a:r>
              <a:rPr lang="bg-BG" b="0" dirty="0" smtClean="0"/>
              <a:t>документ, в който се описват</a:t>
            </a:r>
            <a:r>
              <a:rPr lang="en-US" b="0" dirty="0" smtClean="0"/>
              <a:t> </a:t>
            </a:r>
            <a:r>
              <a:rPr lang="bg-BG" b="0" dirty="0" smtClean="0"/>
              <a:t>настройките за разгръщане </a:t>
            </a:r>
            <a:r>
              <a:rPr lang="en-US" b="0" dirty="0" smtClean="0"/>
              <a:t>/ </a:t>
            </a:r>
            <a:r>
              <a:rPr lang="bg-BG" b="0" dirty="0" smtClean="0"/>
              <a:t>внедряване на приложението</a:t>
            </a:r>
            <a:r>
              <a:rPr lang="en-US" b="0" dirty="0" smtClean="0"/>
              <a:t>,</a:t>
            </a:r>
            <a:r>
              <a:rPr lang="bg-BG" b="0" dirty="0" smtClean="0"/>
              <a:t> модула</a:t>
            </a:r>
            <a:r>
              <a:rPr lang="en-US" b="0" dirty="0" smtClean="0"/>
              <a:t>, </a:t>
            </a:r>
            <a:r>
              <a:rPr lang="bg-BG" b="0" dirty="0" smtClean="0"/>
              <a:t>или компонента</a:t>
            </a:r>
            <a:r>
              <a:rPr lang="en-US" b="0" dirty="0" smtClean="0"/>
              <a:t>.</a:t>
            </a:r>
            <a:endParaRPr lang="bg-BG" b="0" dirty="0" smtClean="0"/>
          </a:p>
          <a:p>
            <a:pPr fontAlgn="base"/>
            <a:r>
              <a:rPr lang="bg-BG" sz="1800" b="0" dirty="0" smtClean="0"/>
              <a:t>Важно е да отбележим, че </a:t>
            </a:r>
            <a:r>
              <a:rPr lang="en-US" sz="1800" b="0" dirty="0" smtClean="0"/>
              <a:t>deployment </a:t>
            </a:r>
            <a:r>
              <a:rPr lang="bg-BG" sz="1800" b="0" dirty="0" smtClean="0"/>
              <a:t>дескрипторите и </a:t>
            </a:r>
            <a:r>
              <a:rPr lang="en-US" sz="1800" b="0" dirty="0" err="1" smtClean="0"/>
              <a:t>JavaEE</a:t>
            </a:r>
            <a:r>
              <a:rPr lang="en-US" sz="1800" b="0" dirty="0" smtClean="0"/>
              <a:t> </a:t>
            </a:r>
            <a:r>
              <a:rPr lang="bg-BG" sz="1800" b="0" dirty="0" smtClean="0"/>
              <a:t>анотациите за конфигурация на компоненти (например, @</a:t>
            </a:r>
            <a:r>
              <a:rPr lang="en-US" sz="1800" b="0" dirty="0" smtClean="0"/>
              <a:t>Stateless, @</a:t>
            </a:r>
            <a:r>
              <a:rPr lang="en-US" sz="1800" b="0" dirty="0" err="1" smtClean="0"/>
              <a:t>Servlet</a:t>
            </a:r>
            <a:r>
              <a:rPr lang="en-US" b="0" dirty="0" smtClean="0"/>
              <a:t> </a:t>
            </a:r>
            <a:r>
              <a:rPr lang="bg-BG" b="0" dirty="0" smtClean="0"/>
              <a:t>и др.</a:t>
            </a:r>
            <a:r>
              <a:rPr lang="bg-BG" sz="1800" b="0" dirty="0" smtClean="0"/>
              <a:t>) са взаимнозаменяеми. </a:t>
            </a:r>
            <a:r>
              <a:rPr lang="bg-BG" b="0" dirty="0"/>
              <a:t>А</a:t>
            </a:r>
            <a:r>
              <a:rPr lang="bg-BG" b="0" dirty="0" smtClean="0"/>
              <a:t>нотациите</a:t>
            </a:r>
            <a:r>
              <a:rPr lang="en-US" b="0" dirty="0" smtClean="0"/>
              <a:t> </a:t>
            </a:r>
            <a:r>
              <a:rPr lang="bg-BG" b="0" dirty="0" smtClean="0"/>
              <a:t>се ползват за по-бърза разработка. </a:t>
            </a:r>
            <a:r>
              <a:rPr lang="bg-BG" b="0" dirty="0"/>
              <a:t>Счита </a:t>
            </a:r>
            <a:r>
              <a:rPr lang="bg-BG" sz="1800" b="0" dirty="0" smtClean="0"/>
              <a:t>се, че анотациите се използват за улеснена конфигурация по време на разработка, докато съответните </a:t>
            </a:r>
            <a:r>
              <a:rPr lang="en-US" sz="1800" b="0" dirty="0" smtClean="0"/>
              <a:t>XML </a:t>
            </a:r>
            <a:r>
              <a:rPr lang="bg-BG" sz="1800" b="0" dirty="0" smtClean="0"/>
              <a:t>дескриптори предефинират (</a:t>
            </a:r>
            <a:r>
              <a:rPr lang="en-US" sz="1800" b="0" dirty="0" smtClean="0"/>
              <a:t>override) </a:t>
            </a:r>
            <a:r>
              <a:rPr lang="bg-BG" sz="1800" b="0" dirty="0" smtClean="0"/>
              <a:t>конфигурациите, направени чрез анотации. Причината е осигуряване на гъвкав механизъм за конфигурация при внедряване в продуктивна среда по време на асемблиране.</a:t>
            </a:r>
            <a:endParaRPr lang="en-US" sz="1800" b="0" dirty="0"/>
          </a:p>
          <a:p>
            <a:endParaRPr lang="en-US" dirty="0"/>
          </a:p>
        </p:txBody>
      </p:sp>
    </p:spTree>
    <p:extLst>
      <p:ext uri="{BB962C8B-B14F-4D97-AF65-F5344CB8AC3E}">
        <p14:creationId xmlns:p14="http://schemas.microsoft.com/office/powerpoint/2010/main" val="2736841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a:t>
            </a:r>
            <a:r>
              <a:rPr lang="bg-BG" dirty="0" smtClean="0"/>
              <a:t>и внедряване на </a:t>
            </a:r>
            <a:r>
              <a:rPr lang="en-US" dirty="0" smtClean="0"/>
              <a:t>Java 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marL="285750" indent="-285750" fontAlgn="base"/>
            <a:r>
              <a:rPr lang="bg-BG" b="0" dirty="0" smtClean="0"/>
              <a:t>Типове </a:t>
            </a:r>
            <a:r>
              <a:rPr lang="en-US" b="0" dirty="0" smtClean="0"/>
              <a:t>deployment</a:t>
            </a:r>
            <a:r>
              <a:rPr lang="bg-BG" b="0" dirty="0" smtClean="0"/>
              <a:t> дескриптори:</a:t>
            </a:r>
          </a:p>
          <a:p>
            <a:pPr marL="285750" indent="-285750" fontAlgn="base"/>
            <a:endParaRPr lang="bg-BG" b="0" dirty="0" smtClean="0"/>
          </a:p>
          <a:p>
            <a:pPr lvl="2" fontAlgn="base"/>
            <a:r>
              <a:rPr lang="en-US" sz="2000" b="1" dirty="0" smtClean="0"/>
              <a:t>Java EE</a:t>
            </a:r>
            <a:r>
              <a:rPr lang="bg-BG" sz="2000" b="1" dirty="0" smtClean="0"/>
              <a:t> </a:t>
            </a:r>
            <a:r>
              <a:rPr lang="bg-BG" sz="2000" dirty="0" smtClean="0"/>
              <a:t>– </a:t>
            </a:r>
            <a:r>
              <a:rPr lang="bg-BG" sz="1800" dirty="0" smtClean="0"/>
              <a:t>Този тип е дефиниран съгласно спецификация на </a:t>
            </a:r>
            <a:r>
              <a:rPr lang="en-US" sz="1800" b="0" dirty="0" smtClean="0"/>
              <a:t>Java </a:t>
            </a:r>
            <a:r>
              <a:rPr lang="en-US" sz="1800" b="0" dirty="0"/>
              <a:t>EE </a:t>
            </a:r>
            <a:r>
              <a:rPr lang="bg-BG" sz="1800" b="0" dirty="0" smtClean="0"/>
              <a:t>и се ползва за конфигурация на настройките за разгръщане за всяка </a:t>
            </a:r>
            <a:r>
              <a:rPr lang="en-US" sz="1800" b="0" dirty="0" smtClean="0"/>
              <a:t>Java EE-</a:t>
            </a:r>
            <a:r>
              <a:rPr lang="bg-BG" sz="1800" b="0" dirty="0" smtClean="0"/>
              <a:t>съвместима</a:t>
            </a:r>
            <a:r>
              <a:rPr lang="en-US" sz="1800" b="0" dirty="0" smtClean="0"/>
              <a:t> </a:t>
            </a:r>
            <a:r>
              <a:rPr lang="bg-BG" sz="1800" dirty="0" smtClean="0"/>
              <a:t>имплементация</a:t>
            </a:r>
            <a:r>
              <a:rPr lang="en-US" sz="1800" b="0" dirty="0" smtClean="0"/>
              <a:t>.</a:t>
            </a:r>
            <a:endParaRPr lang="bg-BG" sz="1800" b="0" dirty="0" smtClean="0"/>
          </a:p>
          <a:p>
            <a:pPr lvl="2" fontAlgn="base">
              <a:buNone/>
            </a:pPr>
            <a:endParaRPr lang="bg-BG" sz="1800" b="0" dirty="0" smtClean="0"/>
          </a:p>
          <a:p>
            <a:pPr lvl="2" fontAlgn="base"/>
            <a:r>
              <a:rPr lang="en-US" sz="2000" b="1" dirty="0" smtClean="0"/>
              <a:t>Implementation specific</a:t>
            </a:r>
            <a:r>
              <a:rPr lang="bg-BG" sz="2000" dirty="0" smtClean="0"/>
              <a:t> – </a:t>
            </a:r>
            <a:r>
              <a:rPr lang="bg-BG" sz="1800" b="0" dirty="0" smtClean="0"/>
              <a:t>Този дескриптор се ползва за конфигурация на специфи</a:t>
            </a:r>
            <a:r>
              <a:rPr lang="bg-BG" sz="1800" dirty="0" smtClean="0"/>
              <a:t>чните параметри на конкретната </a:t>
            </a:r>
            <a:r>
              <a:rPr lang="en-US" sz="1800" dirty="0" smtClean="0"/>
              <a:t>Java EE </a:t>
            </a:r>
            <a:r>
              <a:rPr lang="bg-BG" sz="1800" dirty="0" smtClean="0"/>
              <a:t>имплементация</a:t>
            </a:r>
            <a:r>
              <a:rPr lang="en-US" sz="1800" b="0" dirty="0" smtClean="0"/>
              <a:t>.</a:t>
            </a:r>
            <a:endParaRPr lang="en-US" sz="1800" b="0" dirty="0"/>
          </a:p>
          <a:p>
            <a:endParaRPr lang="en-US" dirty="0"/>
          </a:p>
        </p:txBody>
      </p:sp>
    </p:spTree>
    <p:extLst>
      <p:ext uri="{BB962C8B-B14F-4D97-AF65-F5344CB8AC3E}">
        <p14:creationId xmlns:p14="http://schemas.microsoft.com/office/powerpoint/2010/main" val="2736841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Асемблиране и </a:t>
            </a:r>
            <a:r>
              <a:rPr lang="bg-BG" dirty="0" smtClean="0"/>
              <a:t>внедряване </a:t>
            </a:r>
            <a:r>
              <a:rPr lang="bg-BG" dirty="0"/>
              <a:t>на </a:t>
            </a:r>
            <a:r>
              <a:rPr lang="en-US" dirty="0" smtClean="0"/>
              <a:t>J</a:t>
            </a:r>
            <a:r>
              <a:rPr lang="bg-BG" dirty="0" smtClean="0"/>
              <a:t>а</a:t>
            </a:r>
            <a:r>
              <a:rPr lang="en-US" dirty="0" err="1" smtClean="0"/>
              <a:t>va</a:t>
            </a:r>
            <a:r>
              <a:rPr lang="bg-BG" dirty="0" smtClean="0"/>
              <a:t> </a:t>
            </a:r>
            <a:r>
              <a:rPr lang="en-US" dirty="0" smtClean="0"/>
              <a:t>EE </a:t>
            </a:r>
            <a:r>
              <a:rPr lang="bg-BG" dirty="0"/>
              <a:t>приложение</a:t>
            </a:r>
            <a:endParaRPr lang="en-US" dirty="0"/>
          </a:p>
        </p:txBody>
      </p:sp>
      <p:sp>
        <p:nvSpPr>
          <p:cNvPr id="4" name="Text Placeholder 3"/>
          <p:cNvSpPr>
            <a:spLocks noGrp="1"/>
          </p:cNvSpPr>
          <p:nvPr>
            <p:ph type="body" sz="quarter" idx="11"/>
          </p:nvPr>
        </p:nvSpPr>
        <p:spPr>
          <a:xfrm>
            <a:off x="324000" y="1539089"/>
            <a:ext cx="8475968" cy="4544911"/>
          </a:xfrm>
        </p:spPr>
        <p:txBody>
          <a:bodyPr/>
          <a:lstStyle/>
          <a:p>
            <a:pPr fontAlgn="base"/>
            <a:r>
              <a:rPr lang="bg-BG" b="0" dirty="0" smtClean="0"/>
              <a:t>Примери за пакетиране на модули:</a:t>
            </a:r>
          </a:p>
          <a:p>
            <a:pPr marL="285750" indent="-285750" fontAlgn="base">
              <a:buFont typeface="Arial" pitchFamily="34" charset="0"/>
              <a:buChar char="•"/>
            </a:pPr>
            <a:r>
              <a:rPr lang="en-US" b="0" dirty="0" smtClean="0"/>
              <a:t>EJB </a:t>
            </a:r>
            <a:r>
              <a:rPr lang="bg-BG" b="0" dirty="0" smtClean="0"/>
              <a:t>модули</a:t>
            </a:r>
            <a:r>
              <a:rPr lang="bg-BG" b="0" dirty="0"/>
              <a:t> </a:t>
            </a:r>
            <a:r>
              <a:rPr lang="bg-BG" b="0" dirty="0" smtClean="0"/>
              <a:t>– съдържат класове и </a:t>
            </a:r>
            <a:r>
              <a:rPr lang="en-US" b="0" dirty="0" smtClean="0"/>
              <a:t>EJB deployment</a:t>
            </a:r>
            <a:r>
              <a:rPr lang="bg-BG" b="0" dirty="0" smtClean="0"/>
              <a:t> дескриптор</a:t>
            </a:r>
            <a:r>
              <a:rPr lang="en-US" b="0" dirty="0" smtClean="0"/>
              <a:t>. </a:t>
            </a:r>
            <a:r>
              <a:rPr lang="en-US" b="0" dirty="0"/>
              <a:t>EJB </a:t>
            </a:r>
            <a:r>
              <a:rPr lang="bg-BG" b="0" dirty="0" smtClean="0"/>
              <a:t>се пакетират като</a:t>
            </a:r>
            <a:r>
              <a:rPr lang="en-US" b="0" dirty="0" smtClean="0"/>
              <a:t> </a:t>
            </a:r>
            <a:r>
              <a:rPr lang="en-US" b="0" dirty="0"/>
              <a:t>JAR </a:t>
            </a:r>
            <a:r>
              <a:rPr lang="bg-BG" b="0" dirty="0" smtClean="0"/>
              <a:t>файлове</a:t>
            </a:r>
            <a:r>
              <a:rPr lang="en-US" b="0" dirty="0" smtClean="0"/>
              <a:t>.</a:t>
            </a:r>
            <a:r>
              <a:rPr lang="bg-BG" b="0" dirty="0" smtClean="0"/>
              <a:t>Могат да съдържат и </a:t>
            </a:r>
            <a:r>
              <a:rPr lang="en-US" i="1" dirty="0" smtClean="0"/>
              <a:t>META-INF/ejb-jar.xml</a:t>
            </a:r>
            <a:r>
              <a:rPr lang="en-US" b="0" dirty="0"/>
              <a:t> </a:t>
            </a:r>
            <a:r>
              <a:rPr lang="bg-BG" b="0" dirty="0" smtClean="0"/>
              <a:t>дескриптор и се внедряват в самостоятелен </a:t>
            </a:r>
            <a:r>
              <a:rPr lang="en-US" b="0" dirty="0" smtClean="0"/>
              <a:t>EJB </a:t>
            </a:r>
            <a:r>
              <a:rPr lang="bg-BG" b="0" dirty="0" smtClean="0"/>
              <a:t>контейнер</a:t>
            </a:r>
            <a:r>
              <a:rPr lang="en-US" b="0" dirty="0" smtClean="0"/>
              <a:t>.</a:t>
            </a:r>
            <a:endParaRPr lang="en-US" b="0" dirty="0"/>
          </a:p>
          <a:p>
            <a:pPr marL="285750" indent="-285750" fontAlgn="base">
              <a:buFont typeface="Arial" pitchFamily="34" charset="0"/>
              <a:buChar char="•"/>
            </a:pPr>
            <a:r>
              <a:rPr lang="bg-BG" b="0" dirty="0" smtClean="0"/>
              <a:t>Уеб модули</a:t>
            </a:r>
            <a:r>
              <a:rPr lang="en-US" b="0" dirty="0" smtClean="0"/>
              <a:t>, </a:t>
            </a:r>
            <a:r>
              <a:rPr lang="bg-BG" b="0" dirty="0" smtClean="0"/>
              <a:t>които съдържат </a:t>
            </a:r>
            <a:r>
              <a:rPr lang="en-US" b="0" dirty="0" err="1" smtClean="0"/>
              <a:t>servlet</a:t>
            </a:r>
            <a:r>
              <a:rPr lang="en-US" b="0" dirty="0" smtClean="0"/>
              <a:t>-</a:t>
            </a:r>
            <a:r>
              <a:rPr lang="bg-BG" b="0" dirty="0" smtClean="0"/>
              <a:t>и</a:t>
            </a:r>
            <a:r>
              <a:rPr lang="en-US" b="0" dirty="0" smtClean="0"/>
              <a:t>, </a:t>
            </a:r>
            <a:r>
              <a:rPr lang="en-US" b="0" dirty="0"/>
              <a:t>JSP/JSF </a:t>
            </a:r>
            <a:r>
              <a:rPr lang="bg-BG" b="0" dirty="0" smtClean="0"/>
              <a:t>файлове</a:t>
            </a:r>
            <a:r>
              <a:rPr lang="en-US" b="0" dirty="0" smtClean="0"/>
              <a:t>,</a:t>
            </a:r>
            <a:r>
              <a:rPr lang="bg-BG" b="0" dirty="0" smtClean="0"/>
              <a:t> други класове</a:t>
            </a:r>
            <a:r>
              <a:rPr lang="en-US" b="0" dirty="0" smtClean="0"/>
              <a:t>, </a:t>
            </a:r>
            <a:r>
              <a:rPr lang="bg-BG" b="0" dirty="0" smtClean="0"/>
              <a:t>ресурси и библиотеки</a:t>
            </a:r>
            <a:r>
              <a:rPr lang="en-US" b="0" dirty="0" smtClean="0"/>
              <a:t>,</a:t>
            </a:r>
            <a:r>
              <a:rPr lang="bg-BG" b="0" dirty="0" smtClean="0"/>
              <a:t> и имат уеб дескриптор</a:t>
            </a:r>
            <a:r>
              <a:rPr lang="en-US" b="0" dirty="0"/>
              <a:t> </a:t>
            </a:r>
            <a:r>
              <a:rPr lang="en-US" i="1" dirty="0"/>
              <a:t>WEB-INF/web.xml</a:t>
            </a:r>
            <a:r>
              <a:rPr lang="en-US" b="0" dirty="0"/>
              <a:t>. </a:t>
            </a:r>
            <a:r>
              <a:rPr lang="bg-BG" b="0" dirty="0" smtClean="0"/>
              <a:t>Уеб модулите се пакетират като </a:t>
            </a:r>
            <a:r>
              <a:rPr lang="en-US" b="0" dirty="0" smtClean="0"/>
              <a:t>JAR </a:t>
            </a:r>
            <a:r>
              <a:rPr lang="bg-BG" b="0" dirty="0" smtClean="0"/>
              <a:t>файлове но с разширение .</a:t>
            </a:r>
            <a:r>
              <a:rPr lang="en-US" b="0" dirty="0" smtClean="0"/>
              <a:t>war </a:t>
            </a:r>
            <a:r>
              <a:rPr lang="en-US" b="0" dirty="0"/>
              <a:t>(Web </a:t>
            </a:r>
            <a:r>
              <a:rPr lang="en-US" b="0" dirty="0" smtClean="0"/>
              <a:t>A</a:t>
            </a:r>
            <a:r>
              <a:rPr lang="en-US" b="0" dirty="0"/>
              <a:t>r</a:t>
            </a:r>
            <a:r>
              <a:rPr lang="en-US" b="0" dirty="0" smtClean="0"/>
              <a:t>chive). </a:t>
            </a:r>
            <a:r>
              <a:rPr lang="bg-BG" b="0" dirty="0" smtClean="0"/>
              <a:t>Ако уеб архива съдържа </a:t>
            </a:r>
            <a:r>
              <a:rPr lang="en-US" b="0" dirty="0" smtClean="0"/>
              <a:t>EJB </a:t>
            </a:r>
            <a:r>
              <a:rPr lang="bg-BG" b="0" dirty="0" smtClean="0"/>
              <a:t>(</a:t>
            </a:r>
            <a:r>
              <a:rPr lang="en-US" b="0" dirty="0" smtClean="0"/>
              <a:t>lite beans), </a:t>
            </a:r>
            <a:r>
              <a:rPr lang="bg-BG" b="0" dirty="0" smtClean="0"/>
              <a:t>дескриптора се поставя в</a:t>
            </a:r>
            <a:r>
              <a:rPr lang="en-US" b="0" dirty="0"/>
              <a:t> </a:t>
            </a:r>
            <a:r>
              <a:rPr lang="en-US" i="1" dirty="0"/>
              <a:t>WEB-INF/ejb-jar.xm</a:t>
            </a:r>
            <a:r>
              <a:rPr lang="en-US" dirty="0"/>
              <a:t>l</a:t>
            </a:r>
            <a:r>
              <a:rPr lang="en-US" b="0" dirty="0"/>
              <a:t>. Java </a:t>
            </a:r>
            <a:r>
              <a:rPr lang="bg-BG" b="0" dirty="0" smtClean="0"/>
              <a:t>класовете се поставят в</a:t>
            </a:r>
            <a:r>
              <a:rPr lang="en-US" b="0" dirty="0"/>
              <a:t> </a:t>
            </a:r>
            <a:r>
              <a:rPr lang="en-US" i="1" dirty="0"/>
              <a:t>WEB-INF/classes</a:t>
            </a:r>
            <a:r>
              <a:rPr lang="en-US" b="0" dirty="0"/>
              <a:t> </a:t>
            </a:r>
            <a:r>
              <a:rPr lang="bg-BG" b="0" dirty="0" smtClean="0"/>
              <a:t>директорията а необходимите </a:t>
            </a:r>
            <a:r>
              <a:rPr lang="en-US" b="0" dirty="0" smtClean="0"/>
              <a:t>jar </a:t>
            </a:r>
            <a:r>
              <a:rPr lang="bg-BG" b="0" dirty="0" smtClean="0"/>
              <a:t>библиотеки в </a:t>
            </a:r>
            <a:r>
              <a:rPr lang="en-US" i="1" dirty="0" smtClean="0"/>
              <a:t>WEB-INF/lib</a:t>
            </a:r>
            <a:r>
              <a:rPr lang="en-US" b="0" dirty="0"/>
              <a:t> directory.</a:t>
            </a:r>
          </a:p>
          <a:p>
            <a:endParaRPr lang="en-US" dirty="0"/>
          </a:p>
        </p:txBody>
      </p:sp>
    </p:spTree>
    <p:extLst>
      <p:ext uri="{BB962C8B-B14F-4D97-AF65-F5344CB8AC3E}">
        <p14:creationId xmlns:p14="http://schemas.microsoft.com/office/powerpoint/2010/main" val="411476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pPr lvl="1"/>
            <a:r>
              <a:rPr lang="bg-BG" dirty="0" smtClean="0">
                <a:solidFill>
                  <a:schemeClr val="accent2"/>
                </a:solidFill>
              </a:rPr>
              <a:t>Общ преглед</a:t>
            </a:r>
            <a:endParaRPr lang="en-US" dirty="0" smtClean="0">
              <a:solidFill>
                <a:schemeClr val="accent2"/>
              </a:solidFill>
            </a:endParaRPr>
          </a:p>
          <a:p>
            <a:pPr lvl="1"/>
            <a:r>
              <a:rPr lang="en-US" dirty="0" smtClean="0">
                <a:solidFill>
                  <a:schemeClr val="accent2"/>
                </a:solidFill>
              </a:rPr>
              <a:t>A</a:t>
            </a:r>
            <a:r>
              <a:rPr lang="bg-BG" dirty="0" smtClean="0">
                <a:solidFill>
                  <a:schemeClr val="accent2"/>
                </a:solidFill>
              </a:rPr>
              <a:t>рхитектура на </a:t>
            </a:r>
            <a:r>
              <a:rPr lang="en-US" dirty="0" smtClean="0">
                <a:solidFill>
                  <a:schemeClr val="accent2"/>
                </a:solidFill>
              </a:rPr>
              <a:t>Java EE</a:t>
            </a:r>
          </a:p>
          <a:p>
            <a:pPr lvl="1"/>
            <a:r>
              <a:rPr lang="bg-BG" dirty="0" smtClean="0">
                <a:solidFill>
                  <a:schemeClr val="accent2"/>
                </a:solidFill>
              </a:rPr>
              <a:t>Асемблиране и внедряване (</a:t>
            </a:r>
            <a:r>
              <a:rPr lang="en-US" dirty="0" smtClean="0">
                <a:solidFill>
                  <a:schemeClr val="accent2"/>
                </a:solidFill>
              </a:rPr>
              <a:t>deployment</a:t>
            </a:r>
            <a:r>
              <a:rPr lang="bg-BG" dirty="0" smtClean="0">
                <a:solidFill>
                  <a:schemeClr val="accent2"/>
                </a:solidFill>
              </a:rPr>
              <a:t>) на </a:t>
            </a:r>
            <a:r>
              <a:rPr lang="en-US" dirty="0" smtClean="0">
                <a:solidFill>
                  <a:schemeClr val="accent2"/>
                </a:solidFill>
              </a:rPr>
              <a:t>Java EE </a:t>
            </a:r>
            <a:r>
              <a:rPr lang="bg-BG" dirty="0" smtClean="0">
                <a:solidFill>
                  <a:schemeClr val="accent2"/>
                </a:solidFill>
              </a:rPr>
              <a:t>приложения</a:t>
            </a:r>
            <a:endParaRPr lang="en-US" dirty="0" smtClean="0">
              <a:solidFill>
                <a:schemeClr val="accent2"/>
              </a:solidFill>
            </a:endParaRPr>
          </a:p>
          <a:p>
            <a:pPr lvl="1"/>
            <a:r>
              <a:rPr lang="bg-BG" b="1" dirty="0" smtClean="0"/>
              <a:t>Инфраструктура</a:t>
            </a:r>
            <a:r>
              <a:rPr lang="ru-RU" b="1" dirty="0" smtClean="0"/>
              <a:t> за разработка и използване на J</a:t>
            </a:r>
            <a:r>
              <a:rPr lang="en-US" b="1" dirty="0" err="1" smtClean="0"/>
              <a:t>ava</a:t>
            </a:r>
            <a:r>
              <a:rPr lang="en-US" b="1" dirty="0" smtClean="0"/>
              <a:t> </a:t>
            </a:r>
            <a:r>
              <a:rPr lang="ru-RU" b="1" dirty="0" smtClean="0"/>
              <a:t>EE приложения</a:t>
            </a:r>
            <a:endParaRPr lang="bg-BG" b="1"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bg-BG" sz="2000" dirty="0" smtClean="0"/>
              <a:t>Задача: Реализация на типично уеб приложение</a:t>
            </a:r>
            <a:r>
              <a:rPr lang="en-US" sz="2000" dirty="0" smtClean="0"/>
              <a:t> </a:t>
            </a:r>
            <a:r>
              <a:rPr lang="bg-BG" sz="2000" dirty="0" smtClean="0"/>
              <a:t>чрез </a:t>
            </a:r>
            <a:r>
              <a:rPr lang="en-US" sz="2000" dirty="0" smtClean="0"/>
              <a:t>Java</a:t>
            </a:r>
            <a:r>
              <a:rPr lang="bg-BG" sz="2000" dirty="0" smtClean="0"/>
              <a:t> </a:t>
            </a:r>
            <a:r>
              <a:rPr lang="en-US" sz="2000" dirty="0" smtClean="0"/>
              <a:t>SE</a:t>
            </a:r>
            <a:endParaRPr lang="en-US" sz="2000" dirty="0"/>
          </a:p>
        </p:txBody>
      </p:sp>
      <p:pic>
        <p:nvPicPr>
          <p:cNvPr id="1026" name="Picture 2"/>
          <p:cNvPicPr>
            <a:picLocks noChangeAspect="1" noChangeArrowheads="1"/>
          </p:cNvPicPr>
          <p:nvPr/>
        </p:nvPicPr>
        <p:blipFill>
          <a:blip r:embed="rId3" cstate="print"/>
          <a:srcRect/>
          <a:stretch>
            <a:fillRect/>
          </a:stretch>
        </p:blipFill>
        <p:spPr bwMode="auto">
          <a:xfrm>
            <a:off x="156987" y="4840776"/>
            <a:ext cx="1971675" cy="138112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61811" y="3035549"/>
            <a:ext cx="962025" cy="1162050"/>
          </a:xfrm>
          <a:prstGeom prst="rect">
            <a:avLst/>
          </a:prstGeom>
          <a:noFill/>
          <a:ln w="9525">
            <a:noFill/>
            <a:miter lim="800000"/>
            <a:headEnd/>
            <a:tailEnd/>
          </a:ln>
        </p:spPr>
      </p:pic>
      <p:pic>
        <p:nvPicPr>
          <p:cNvPr id="1029" name="Picture 5" descr="http://www.ixibo.com/wp-content/uploads/2010/12/web-browsers.jpg"/>
          <p:cNvPicPr>
            <a:picLocks noChangeAspect="1" noChangeArrowheads="1"/>
          </p:cNvPicPr>
          <p:nvPr/>
        </p:nvPicPr>
        <p:blipFill>
          <a:blip r:embed="rId5" cstate="print"/>
          <a:srcRect/>
          <a:stretch>
            <a:fillRect/>
          </a:stretch>
        </p:blipFill>
        <p:spPr bwMode="auto">
          <a:xfrm>
            <a:off x="611620" y="1316890"/>
            <a:ext cx="1066800" cy="1066800"/>
          </a:xfrm>
          <a:prstGeom prst="rect">
            <a:avLst/>
          </a:prstGeom>
          <a:noFill/>
        </p:spPr>
      </p:pic>
      <p:cxnSp>
        <p:nvCxnSpPr>
          <p:cNvPr id="8" name="Elbow Connector 7"/>
          <p:cNvCxnSpPr>
            <a:stCxn id="1029" idx="2"/>
            <a:endCxn id="1027" idx="0"/>
          </p:cNvCxnSpPr>
          <p:nvPr/>
        </p:nvCxnSpPr>
        <p:spPr>
          <a:xfrm rot="5400000">
            <a:off x="817993" y="2708521"/>
            <a:ext cx="651859" cy="2196"/>
          </a:xfrm>
          <a:prstGeom prst="bentConnector3">
            <a:avLst>
              <a:gd name="adj1" fmla="val 50000"/>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1027" idx="2"/>
            <a:endCxn id="1026" idx="0"/>
          </p:cNvCxnSpPr>
          <p:nvPr/>
        </p:nvCxnSpPr>
        <p:spPr>
          <a:xfrm rot="16200000" flipH="1">
            <a:off x="821236" y="4519186"/>
            <a:ext cx="643177" cy="1"/>
          </a:xfrm>
          <a:prstGeom prst="bentConnector3">
            <a:avLst>
              <a:gd name="adj1" fmla="val 50000"/>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81810" y="1602154"/>
            <a:ext cx="0" cy="45641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655180" y="1320801"/>
            <a:ext cx="2041792"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Общо положение:</a:t>
            </a:r>
            <a:endParaRPr lang="en-US" sz="1800" kern="0" dirty="0" smtClean="0">
              <a:ea typeface="Arial Unicode MS" pitchFamily="34" charset="-128"/>
              <a:cs typeface="Arial Unicode MS" pitchFamily="34" charset="-128"/>
            </a:endParaRPr>
          </a:p>
        </p:txBody>
      </p:sp>
      <p:sp>
        <p:nvSpPr>
          <p:cNvPr id="26" name="TextBox 25"/>
          <p:cNvSpPr txBox="1"/>
          <p:nvPr/>
        </p:nvSpPr>
        <p:spPr>
          <a:xfrm>
            <a:off x="6619613" y="1324707"/>
            <a:ext cx="137550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Заключения:</a:t>
            </a:r>
            <a:endParaRPr lang="en-US" sz="1800" kern="0" dirty="0" smtClean="0">
              <a:ea typeface="Arial Unicode MS" pitchFamily="34" charset="-128"/>
              <a:cs typeface="Arial Unicode MS" pitchFamily="34" charset="-128"/>
            </a:endParaRPr>
          </a:p>
        </p:txBody>
      </p:sp>
      <p:grpSp>
        <p:nvGrpSpPr>
          <p:cNvPr id="30" name="Group 29"/>
          <p:cNvGrpSpPr/>
          <p:nvPr/>
        </p:nvGrpSpPr>
        <p:grpSpPr>
          <a:xfrm>
            <a:off x="873200" y="2488558"/>
            <a:ext cx="4474291" cy="2330578"/>
            <a:chOff x="1012100" y="2488558"/>
            <a:chExt cx="4474291" cy="2330578"/>
          </a:xfrm>
        </p:grpSpPr>
        <p:grpSp>
          <p:nvGrpSpPr>
            <p:cNvPr id="18" name="Group 17"/>
            <p:cNvGrpSpPr/>
            <p:nvPr/>
          </p:nvGrpSpPr>
          <p:grpSpPr>
            <a:xfrm>
              <a:off x="1023815" y="2488558"/>
              <a:ext cx="1557339" cy="254642"/>
              <a:chOff x="1023815" y="2488558"/>
              <a:chExt cx="1557339" cy="254642"/>
            </a:xfrm>
          </p:grpSpPr>
          <p:cxnSp>
            <p:nvCxnSpPr>
              <p:cNvPr id="14" name="Straight Connector 13"/>
              <p:cNvCxnSpPr/>
              <p:nvPr/>
            </p:nvCxnSpPr>
            <p:spPr>
              <a:xfrm>
                <a:off x="1023815" y="2727569"/>
                <a:ext cx="1522615" cy="15631"/>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406776" y="2488558"/>
                <a:ext cx="1174378"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smtClean="0">
                    <a:solidFill>
                      <a:schemeClr val="accent1"/>
                    </a:solidFill>
                    <a:ea typeface="Arial Unicode MS" pitchFamily="34" charset="-128"/>
                    <a:cs typeface="Arial Unicode MS" pitchFamily="34" charset="-128"/>
                  </a:rPr>
                  <a:t>TCP Sockets</a:t>
                </a:r>
              </a:p>
            </p:txBody>
          </p:sp>
        </p:grpSp>
        <p:grpSp>
          <p:nvGrpSpPr>
            <p:cNvPr id="19" name="Group 18"/>
            <p:cNvGrpSpPr/>
            <p:nvPr/>
          </p:nvGrpSpPr>
          <p:grpSpPr>
            <a:xfrm>
              <a:off x="1012100" y="4388249"/>
              <a:ext cx="3763100" cy="430887"/>
              <a:chOff x="1023815" y="2500919"/>
              <a:chExt cx="3282469" cy="430887"/>
            </a:xfrm>
          </p:grpSpPr>
          <p:cxnSp>
            <p:nvCxnSpPr>
              <p:cNvPr id="20" name="Straight Connector 19"/>
              <p:cNvCxnSpPr/>
              <p:nvPr/>
            </p:nvCxnSpPr>
            <p:spPr>
              <a:xfrm>
                <a:off x="1023815" y="2727569"/>
                <a:ext cx="3118339" cy="7816"/>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406776" y="2500919"/>
                <a:ext cx="2899508" cy="4308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smtClean="0">
                    <a:solidFill>
                      <a:schemeClr val="accent1"/>
                    </a:solidFill>
                    <a:ea typeface="Arial Unicode MS" pitchFamily="34" charset="-128"/>
                    <a:cs typeface="Arial Unicode MS" pitchFamily="34" charset="-128"/>
                  </a:rPr>
                  <a:t>Java Database Connectivity (JDBC)</a:t>
                </a:r>
              </a:p>
            </p:txBody>
          </p:sp>
        </p:grpSp>
        <p:grpSp>
          <p:nvGrpSpPr>
            <p:cNvPr id="27" name="Group 26"/>
            <p:cNvGrpSpPr/>
            <p:nvPr/>
          </p:nvGrpSpPr>
          <p:grpSpPr>
            <a:xfrm>
              <a:off x="1349685" y="3174836"/>
              <a:ext cx="4136706" cy="430887"/>
              <a:chOff x="1023815" y="2500919"/>
              <a:chExt cx="3282469" cy="430887"/>
            </a:xfrm>
          </p:grpSpPr>
          <p:cxnSp>
            <p:nvCxnSpPr>
              <p:cNvPr id="28" name="Straight Connector 27"/>
              <p:cNvCxnSpPr/>
              <p:nvPr/>
            </p:nvCxnSpPr>
            <p:spPr>
              <a:xfrm>
                <a:off x="1023815" y="2727569"/>
                <a:ext cx="3118339" cy="7816"/>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406776" y="2500919"/>
                <a:ext cx="2899508" cy="4308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400" b="1" kern="0" dirty="0" smtClean="0">
                    <a:solidFill>
                      <a:schemeClr val="accent1"/>
                    </a:solidFill>
                    <a:ea typeface="Arial Unicode MS" pitchFamily="34" charset="-128"/>
                    <a:cs typeface="Arial Unicode MS" pitchFamily="34" charset="-128"/>
                  </a:rPr>
                  <a:t>Паралелна обработка на заявки (Нишки)</a:t>
                </a:r>
                <a:endParaRPr lang="en-US" sz="1400" b="1" kern="0" dirty="0" smtClean="0">
                  <a:solidFill>
                    <a:schemeClr val="accent1"/>
                  </a:solidFill>
                  <a:ea typeface="Arial Unicode MS" pitchFamily="34" charset="-128"/>
                  <a:cs typeface="Arial Unicode MS" pitchFamily="34" charset="-128"/>
                </a:endParaRPr>
              </a:p>
            </p:txBody>
          </p:sp>
        </p:grpSp>
      </p:grpSp>
      <p:sp>
        <p:nvSpPr>
          <p:cNvPr id="31" name="TextBox 30"/>
          <p:cNvSpPr txBox="1"/>
          <p:nvPr/>
        </p:nvSpPr>
        <p:spPr>
          <a:xfrm>
            <a:off x="5370653" y="2245503"/>
            <a:ext cx="3449256" cy="318548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Просто приложение в наши дни!</a:t>
            </a:r>
            <a:endParaRPr lang="bg-BG" sz="18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5 опитни и задружни програмисти ще </a:t>
            </a:r>
            <a:r>
              <a:rPr lang="bg-BG" kern="0" dirty="0" smtClean="0">
                <a:ea typeface="Arial Unicode MS" pitchFamily="34" charset="-128"/>
                <a:cs typeface="Arial Unicode MS" pitchFamily="34" charset="-128"/>
              </a:rPr>
              <a:t>се справят... Веднъж!</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Решението би било доста скъпо откъм техническа поддръжка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Разширението ще е скъпо, много скъпо</a:t>
            </a:r>
          </a:p>
        </p:txBody>
      </p:sp>
    </p:spTree>
    <p:extLst>
      <p:ext uri="{BB962C8B-B14F-4D97-AF65-F5344CB8AC3E}">
        <p14:creationId xmlns:p14="http://schemas.microsoft.com/office/powerpoint/2010/main" val="25994631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xEl>
                                              <p:pRg st="0" end="0"/>
                                            </p:txEl>
                                          </p:spTgt>
                                        </p:tgtEl>
                                        <p:attrNameLst>
                                          <p:attrName>style.visibility</p:attrName>
                                        </p:attrNameLst>
                                      </p:cBhvr>
                                      <p:to>
                                        <p:strVal val="visible"/>
                                      </p:to>
                                    </p:set>
                                    <p:animEffect transition="in" filter="fade">
                                      <p:cBhvr>
                                        <p:cTn id="12" dur="2000"/>
                                        <p:tgtEl>
                                          <p:spTgt spid="3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xEl>
                                              <p:pRg st="1" end="1"/>
                                            </p:txEl>
                                          </p:spTgt>
                                        </p:tgtEl>
                                        <p:attrNameLst>
                                          <p:attrName>style.visibility</p:attrName>
                                        </p:attrNameLst>
                                      </p:cBhvr>
                                      <p:to>
                                        <p:strVal val="visible"/>
                                      </p:to>
                                    </p:set>
                                    <p:animEffect transition="in" filter="fade">
                                      <p:cBhvr>
                                        <p:cTn id="15" dur="2000"/>
                                        <p:tgtEl>
                                          <p:spTgt spid="3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xEl>
                                              <p:pRg st="2" end="2"/>
                                            </p:txEl>
                                          </p:spTgt>
                                        </p:tgtEl>
                                        <p:attrNameLst>
                                          <p:attrName>style.visibility</p:attrName>
                                        </p:attrNameLst>
                                      </p:cBhvr>
                                      <p:to>
                                        <p:strVal val="visible"/>
                                      </p:to>
                                    </p:set>
                                    <p:animEffect transition="in" filter="fade">
                                      <p:cBhvr>
                                        <p:cTn id="18" dur="2000"/>
                                        <p:tgtEl>
                                          <p:spTgt spid="3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
                                            <p:txEl>
                                              <p:pRg st="3" end="3"/>
                                            </p:txEl>
                                          </p:spTgt>
                                        </p:tgtEl>
                                        <p:attrNameLst>
                                          <p:attrName>style.visibility</p:attrName>
                                        </p:attrNameLst>
                                      </p:cBhvr>
                                      <p:to>
                                        <p:strVal val="visible"/>
                                      </p:to>
                                    </p:set>
                                    <p:animEffect transition="in" filter="fade">
                                      <p:cBhvr>
                                        <p:cTn id="21" dur="2000"/>
                                        <p:tgtEl>
                                          <p:spTgt spid="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t>
            </a:r>
            <a:r>
              <a:rPr lang="bg-BG" dirty="0" smtClean="0"/>
              <a:t>а</a:t>
            </a:r>
            <a:r>
              <a:rPr lang="en-US" dirty="0" err="1" smtClean="0"/>
              <a:t>va</a:t>
            </a:r>
            <a:r>
              <a:rPr lang="en-US" dirty="0" smtClean="0"/>
              <a:t> EE </a:t>
            </a:r>
            <a:r>
              <a:rPr lang="bg-BG" dirty="0" smtClean="0"/>
              <a:t>приложни сървъри</a:t>
            </a:r>
            <a:endParaRPr lang="en-US" dirty="0"/>
          </a:p>
        </p:txBody>
      </p:sp>
      <p:sp>
        <p:nvSpPr>
          <p:cNvPr id="4" name="Text Placeholder 3"/>
          <p:cNvSpPr>
            <a:spLocks noGrp="1"/>
          </p:cNvSpPr>
          <p:nvPr>
            <p:ph type="body" sz="quarter" idx="11"/>
          </p:nvPr>
        </p:nvSpPr>
        <p:spPr>
          <a:xfrm>
            <a:off x="324000" y="1692000"/>
            <a:ext cx="8475968" cy="4392000"/>
          </a:xfrm>
        </p:spPr>
        <p:txBody>
          <a:bodyPr/>
          <a:lstStyle/>
          <a:p>
            <a:pPr marL="285750" indent="-285750" fontAlgn="base">
              <a:buFont typeface="Arial" pitchFamily="34" charset="0"/>
              <a:buChar char="•"/>
            </a:pPr>
            <a:r>
              <a:rPr lang="bg-BG" b="0" dirty="0" smtClean="0"/>
              <a:t>Състоят се от контейнерите, дефинирани в </a:t>
            </a:r>
            <a:r>
              <a:rPr lang="en-US" b="0" dirty="0" smtClean="0"/>
              <a:t>Java EE</a:t>
            </a:r>
          </a:p>
          <a:p>
            <a:pPr marL="285750" indent="-285750" fontAlgn="base">
              <a:buFont typeface="Arial" pitchFamily="34" charset="0"/>
              <a:buChar char="•"/>
            </a:pPr>
            <a:r>
              <a:rPr lang="bg-BG" b="0" dirty="0" smtClean="0"/>
              <a:t>Могат (и го правят) да предоставят и услуги, които все още не са специфицирани от </a:t>
            </a:r>
            <a:r>
              <a:rPr lang="en-US" b="0" dirty="0" smtClean="0"/>
              <a:t>Java EE</a:t>
            </a:r>
            <a:endParaRPr lang="bg-BG" b="0" dirty="0" smtClean="0"/>
          </a:p>
          <a:p>
            <a:pPr marL="285750" indent="-285750" fontAlgn="base">
              <a:buFont typeface="Arial" pitchFamily="34" charset="0"/>
              <a:buChar char="•"/>
            </a:pPr>
            <a:r>
              <a:rPr lang="bg-BG" b="0" dirty="0" smtClean="0"/>
              <a:t>Комерсиални:</a:t>
            </a:r>
          </a:p>
          <a:p>
            <a:pPr marL="465750" lvl="2" indent="-285750" fontAlgn="base">
              <a:buFont typeface="Arial" pitchFamily="34" charset="0"/>
              <a:buChar char="•"/>
            </a:pPr>
            <a:r>
              <a:rPr lang="en-US" dirty="0">
                <a:hlinkClick r:id="rId2" tooltip="SAP NetWeaver Application Server"/>
              </a:rPr>
              <a:t>SAP </a:t>
            </a:r>
            <a:r>
              <a:rPr lang="en-US" dirty="0" err="1">
                <a:hlinkClick r:id="rId2" tooltip="SAP NetWeaver Application Server"/>
              </a:rPr>
              <a:t>NetWeaver</a:t>
            </a:r>
            <a:r>
              <a:rPr lang="en-US" dirty="0">
                <a:hlinkClick r:id="rId2" tooltip="SAP NetWeaver Application Server"/>
              </a:rPr>
              <a:t> Application </a:t>
            </a:r>
            <a:r>
              <a:rPr lang="en-US" dirty="0" smtClean="0">
                <a:hlinkClick r:id="rId2" tooltip="SAP NetWeaver Application Server"/>
              </a:rPr>
              <a:t>Server</a:t>
            </a:r>
            <a:r>
              <a:rPr lang="bg-BG" dirty="0" smtClean="0"/>
              <a:t> – </a:t>
            </a:r>
            <a:r>
              <a:rPr lang="en-US" dirty="0" smtClean="0"/>
              <a:t>SAP AG</a:t>
            </a:r>
            <a:r>
              <a:rPr lang="bg-BG" dirty="0" smtClean="0"/>
              <a:t>;</a:t>
            </a:r>
          </a:p>
          <a:p>
            <a:pPr marL="465750" lvl="2" indent="-285750" fontAlgn="base">
              <a:buFont typeface="Arial" pitchFamily="34" charset="0"/>
              <a:buChar char="•"/>
            </a:pPr>
            <a:r>
              <a:rPr lang="en-US" dirty="0" err="1">
                <a:hlinkClick r:id="rId3" tooltip="WebSphere Application Server"/>
              </a:rPr>
              <a:t>WebSphere</a:t>
            </a:r>
            <a:r>
              <a:rPr lang="en-US" dirty="0">
                <a:hlinkClick r:id="rId3" tooltip="WebSphere Application Server"/>
              </a:rPr>
              <a:t> Application </a:t>
            </a:r>
            <a:r>
              <a:rPr lang="en-US" dirty="0" smtClean="0">
                <a:hlinkClick r:id="rId3" tooltip="WebSphere Application Server"/>
              </a:rPr>
              <a:t>Server</a:t>
            </a:r>
            <a:r>
              <a:rPr lang="bg-BG" dirty="0" smtClean="0"/>
              <a:t> – </a:t>
            </a:r>
            <a:r>
              <a:rPr lang="en-US" dirty="0" smtClean="0"/>
              <a:t>IBM;</a:t>
            </a:r>
          </a:p>
          <a:p>
            <a:pPr marL="465750" lvl="2" indent="-285750" fontAlgn="base">
              <a:buFont typeface="Arial" pitchFamily="34" charset="0"/>
              <a:buChar char="•"/>
            </a:pPr>
            <a:r>
              <a:rPr lang="en-US" dirty="0" err="1">
                <a:hlinkClick r:id="rId4" tooltip="Oracle WebLogic Server"/>
              </a:rPr>
              <a:t>WebLogic</a:t>
            </a:r>
            <a:r>
              <a:rPr lang="en-US" dirty="0">
                <a:hlinkClick r:id="rId4" tooltip="Oracle WebLogic Server"/>
              </a:rPr>
              <a:t> Server</a:t>
            </a:r>
            <a:r>
              <a:rPr lang="en-US" dirty="0"/>
              <a:t> </a:t>
            </a:r>
            <a:r>
              <a:rPr lang="en-US" dirty="0">
                <a:hlinkClick r:id="rId5" tooltip="Oracle Corporation"/>
              </a:rPr>
              <a:t>Oracle </a:t>
            </a:r>
            <a:r>
              <a:rPr lang="en-US" dirty="0" smtClean="0">
                <a:hlinkClick r:id="rId5" tooltip="Oracle Corporation"/>
              </a:rPr>
              <a:t>Corporation</a:t>
            </a:r>
            <a:r>
              <a:rPr lang="en-US" dirty="0" smtClean="0"/>
              <a:t> – Oracle (Bea Systems);</a:t>
            </a:r>
            <a:endParaRPr lang="bg-BG" dirty="0" smtClean="0"/>
          </a:p>
          <a:p>
            <a:pPr marL="285750" indent="-285750" fontAlgn="base">
              <a:buFont typeface="Arial" pitchFamily="34" charset="0"/>
              <a:buChar char="•"/>
            </a:pPr>
            <a:r>
              <a:rPr lang="bg-BG" b="0" dirty="0" smtClean="0"/>
              <a:t>Отворен код</a:t>
            </a:r>
            <a:r>
              <a:rPr lang="en-US" b="0" dirty="0" smtClean="0"/>
              <a:t>:</a:t>
            </a:r>
            <a:endParaRPr lang="bg-BG" b="0" dirty="0" smtClean="0"/>
          </a:p>
          <a:p>
            <a:pPr marL="465750" lvl="2" indent="-285750" fontAlgn="base">
              <a:buFont typeface="Arial" pitchFamily="34" charset="0"/>
              <a:buChar char="•"/>
            </a:pPr>
            <a:r>
              <a:rPr lang="en-US" dirty="0" err="1">
                <a:hlinkClick r:id="rId6" tooltip="Oracle GlassFish Server"/>
              </a:rPr>
              <a:t>GlassFish</a:t>
            </a:r>
            <a:r>
              <a:rPr lang="en-US" dirty="0">
                <a:hlinkClick r:id="rId6" tooltip="Oracle GlassFish Server"/>
              </a:rPr>
              <a:t> Server</a:t>
            </a:r>
            <a:r>
              <a:rPr lang="en-US" dirty="0"/>
              <a:t> </a:t>
            </a:r>
            <a:r>
              <a:rPr lang="bg-BG" dirty="0" smtClean="0"/>
              <a:t>– </a:t>
            </a:r>
            <a:r>
              <a:rPr lang="en-US" dirty="0" smtClean="0"/>
              <a:t>Oracle;</a:t>
            </a:r>
            <a:endParaRPr lang="bg-BG" dirty="0" smtClean="0"/>
          </a:p>
          <a:p>
            <a:pPr marL="465750" lvl="2" indent="-285750" fontAlgn="base">
              <a:buFont typeface="Arial" pitchFamily="34" charset="0"/>
              <a:buChar char="•"/>
            </a:pPr>
            <a:r>
              <a:rPr lang="en-US" dirty="0" err="1">
                <a:hlinkClick r:id="rId7" tooltip="JBoss AS"/>
              </a:rPr>
              <a:t>JBoss</a:t>
            </a:r>
            <a:r>
              <a:rPr lang="en-US" dirty="0">
                <a:hlinkClick r:id="rId7" tooltip="JBoss AS"/>
              </a:rPr>
              <a:t> AS</a:t>
            </a:r>
            <a:r>
              <a:rPr lang="en-US" dirty="0"/>
              <a:t> </a:t>
            </a:r>
            <a:r>
              <a:rPr lang="en-US" dirty="0" smtClean="0"/>
              <a:t>- Red Hat;</a:t>
            </a:r>
            <a:endParaRPr lang="bg-BG" dirty="0" smtClean="0"/>
          </a:p>
          <a:p>
            <a:pPr marL="465750" lvl="2" indent="-285750" fontAlgn="base">
              <a:buFont typeface="Arial" pitchFamily="34" charset="0"/>
              <a:buChar char="•"/>
            </a:pPr>
            <a:endParaRPr lang="en-US" dirty="0"/>
          </a:p>
        </p:txBody>
      </p:sp>
    </p:spTree>
    <p:extLst>
      <p:ext uri="{BB962C8B-B14F-4D97-AF65-F5344CB8AC3E}">
        <p14:creationId xmlns:p14="http://schemas.microsoft.com/office/powerpoint/2010/main" val="910850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Среди</a:t>
            </a:r>
            <a:r>
              <a:rPr lang="ru-RU" dirty="0" smtClean="0"/>
              <a:t> </a:t>
            </a:r>
            <a:r>
              <a:rPr lang="ru-RU" dirty="0"/>
              <a:t>за разработка на </a:t>
            </a:r>
            <a:r>
              <a:rPr lang="ru-RU" dirty="0" smtClean="0"/>
              <a:t>Jа</a:t>
            </a:r>
            <a:r>
              <a:rPr lang="en-US" dirty="0" err="1" smtClean="0"/>
              <a:t>va</a:t>
            </a:r>
            <a:r>
              <a:rPr lang="en-US" dirty="0" smtClean="0"/>
              <a:t> </a:t>
            </a:r>
            <a:r>
              <a:rPr lang="ru-RU" dirty="0" smtClean="0"/>
              <a:t>EE </a:t>
            </a:r>
            <a:r>
              <a:rPr lang="ru-RU" dirty="0"/>
              <a:t>приложения</a:t>
            </a:r>
            <a:endParaRPr lang="en-US" dirty="0"/>
          </a:p>
        </p:txBody>
      </p:sp>
      <p:sp>
        <p:nvSpPr>
          <p:cNvPr id="4" name="Text Placeholder 3"/>
          <p:cNvSpPr>
            <a:spLocks noGrp="1"/>
          </p:cNvSpPr>
          <p:nvPr>
            <p:ph type="body" sz="quarter" idx="11"/>
          </p:nvPr>
        </p:nvSpPr>
        <p:spPr>
          <a:xfrm>
            <a:off x="323999" y="1692000"/>
            <a:ext cx="8494076" cy="4392000"/>
          </a:xfrm>
        </p:spPr>
        <p:txBody>
          <a:bodyPr/>
          <a:lstStyle/>
          <a:p>
            <a:r>
              <a:rPr lang="en-US" dirty="0" smtClean="0"/>
              <a:t>Eclipse </a:t>
            </a:r>
            <a:r>
              <a:rPr lang="en-US" dirty="0"/>
              <a:t>- </a:t>
            </a:r>
            <a:r>
              <a:rPr lang="en-US" dirty="0">
                <a:hlinkClick r:id="rId2"/>
              </a:rPr>
              <a:t>http://www.eclipse.org</a:t>
            </a:r>
            <a:r>
              <a:rPr lang="en-US" dirty="0" smtClean="0">
                <a:hlinkClick r:id="rId2"/>
              </a:rPr>
              <a:t>/</a:t>
            </a:r>
            <a:endParaRPr lang="en-US" dirty="0" smtClean="0"/>
          </a:p>
          <a:p>
            <a:r>
              <a:rPr lang="en-US" dirty="0" err="1" smtClean="0"/>
              <a:t>NetBeans</a:t>
            </a:r>
            <a:r>
              <a:rPr lang="en-US" dirty="0" smtClean="0"/>
              <a:t> </a:t>
            </a:r>
            <a:r>
              <a:rPr lang="en-US" dirty="0"/>
              <a:t>– </a:t>
            </a:r>
            <a:r>
              <a:rPr lang="en-US" dirty="0">
                <a:hlinkClick r:id="rId3"/>
              </a:rPr>
              <a:t>http://netbeans.org</a:t>
            </a:r>
            <a:r>
              <a:rPr lang="en-US" dirty="0" smtClean="0">
                <a:hlinkClick r:id="rId3"/>
              </a:rPr>
              <a:t>/</a:t>
            </a:r>
            <a:endParaRPr lang="bg-BG" dirty="0" smtClean="0"/>
          </a:p>
          <a:p>
            <a:r>
              <a:rPr lang="en-US" dirty="0" err="1" smtClean="0"/>
              <a:t>IntelliJ</a:t>
            </a:r>
            <a:r>
              <a:rPr lang="en-US" dirty="0" smtClean="0"/>
              <a:t> IDEA </a:t>
            </a:r>
            <a:r>
              <a:rPr lang="en-US" dirty="0"/>
              <a:t>– </a:t>
            </a:r>
            <a:r>
              <a:rPr lang="en-US" dirty="0">
                <a:hlinkClick r:id="rId4"/>
              </a:rPr>
              <a:t>http://www.jetbrains.com/idea</a:t>
            </a:r>
            <a:r>
              <a:rPr lang="en-US" dirty="0" smtClean="0">
                <a:hlinkClick r:id="rId4"/>
              </a:rPr>
              <a:t>/</a:t>
            </a:r>
            <a:r>
              <a:rPr lang="bg-BG" dirty="0"/>
              <a:t> </a:t>
            </a:r>
            <a:r>
              <a:rPr lang="en-US" dirty="0" smtClean="0"/>
              <a:t>(</a:t>
            </a:r>
            <a:r>
              <a:rPr lang="bg-BG" dirty="0" smtClean="0"/>
              <a:t>безплатен само за </a:t>
            </a:r>
            <a:r>
              <a:rPr lang="en-US" dirty="0" smtClean="0"/>
              <a:t>Java SE)</a:t>
            </a:r>
          </a:p>
          <a:p>
            <a:r>
              <a:rPr lang="en-US" dirty="0" err="1" smtClean="0"/>
              <a:t>JDeveloper</a:t>
            </a:r>
            <a:r>
              <a:rPr lang="en-US" dirty="0" smtClean="0"/>
              <a:t> </a:t>
            </a:r>
            <a:r>
              <a:rPr lang="en-US" dirty="0"/>
              <a:t>– </a:t>
            </a:r>
            <a:r>
              <a:rPr lang="en-US" dirty="0">
                <a:hlinkClick r:id="rId5"/>
              </a:rPr>
              <a:t>http://</a:t>
            </a:r>
            <a:r>
              <a:rPr lang="en-US" dirty="0" smtClean="0">
                <a:hlinkClick r:id="rId5"/>
              </a:rPr>
              <a:t>www.oracle.com/technetwork/developer-tools/jdev/overview/index.html</a:t>
            </a:r>
            <a:endParaRPr lang="en-US" dirty="0" smtClean="0"/>
          </a:p>
          <a:p>
            <a:endParaRPr lang="en-US" dirty="0" smtClean="0"/>
          </a:p>
        </p:txBody>
      </p:sp>
    </p:spTree>
    <p:extLst>
      <p:ext uri="{BB962C8B-B14F-4D97-AF65-F5344CB8AC3E}">
        <p14:creationId xmlns:p14="http://schemas.microsoft.com/office/powerpoint/2010/main" val="2051943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Заключение</a:t>
            </a:r>
            <a:endParaRPr lang="en-US" dirty="0"/>
          </a:p>
        </p:txBody>
      </p:sp>
      <p:sp>
        <p:nvSpPr>
          <p:cNvPr id="5" name="TextBox 4"/>
          <p:cNvSpPr txBox="1"/>
          <p:nvPr/>
        </p:nvSpPr>
        <p:spPr>
          <a:xfrm>
            <a:off x="1434465" y="3277460"/>
            <a:ext cx="5978770"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3200" dirty="0" smtClean="0">
                <a:solidFill>
                  <a:schemeClr val="accent4">
                    <a:lumMod val="75000"/>
                  </a:schemeClr>
                </a:solidFill>
              </a:rPr>
              <a:t>Извод:</a:t>
            </a:r>
            <a:r>
              <a:rPr lang="en-US" sz="3200" dirty="0" smtClean="0">
                <a:solidFill>
                  <a:schemeClr val="accent4">
                    <a:lumMod val="75000"/>
                  </a:schemeClr>
                </a:solidFill>
              </a:rPr>
              <a:t> Java EE e must-know ;-)</a:t>
            </a:r>
            <a:endParaRPr lang="en-US" sz="3200"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val="60413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24000" y="1912980"/>
            <a:ext cx="8496000" cy="738664"/>
          </a:xfrm>
        </p:spPr>
        <p:txBody>
          <a:bodyPr/>
          <a:lstStyle/>
          <a:p>
            <a:r>
              <a:rPr lang="bg-BG" dirty="0" smtClean="0"/>
              <a:t>Благодарим ви за вниманието!</a:t>
            </a:r>
            <a:endParaRPr lang="en-US" dirty="0"/>
          </a:p>
        </p:txBody>
      </p:sp>
      <p:sp>
        <p:nvSpPr>
          <p:cNvPr id="3" name="Text Placeholder 2"/>
          <p:cNvSpPr>
            <a:spLocks noGrp="1"/>
          </p:cNvSpPr>
          <p:nvPr>
            <p:ph type="body" sz="quarter" idx="10"/>
          </p:nvPr>
        </p:nvSpPr>
        <p:spPr>
          <a:xfrm>
            <a:off x="324000" y="4064000"/>
            <a:ext cx="8496300" cy="2017713"/>
          </a:xfrm>
        </p:spPr>
        <p:txBody>
          <a:bodyPr/>
          <a:lstStyle/>
          <a:p>
            <a:endParaRPr lang="bg-BG" dirty="0" smtClean="0">
              <a:hlinkClick r:id="rId3"/>
            </a:endParaRPr>
          </a:p>
          <a:p>
            <a:endParaRPr lang="bg-BG" dirty="0" smtClean="0">
              <a:hlinkClick r:id="rId3"/>
            </a:endParaRPr>
          </a:p>
          <a:p>
            <a:endParaRPr lang="bg-BG" dirty="0">
              <a:hlinkClick r:id="rId3"/>
            </a:endParaRPr>
          </a:p>
          <a:p>
            <a:endParaRPr lang="bg-BG" dirty="0" smtClean="0">
              <a:hlinkClick r:id="rId3"/>
            </a:endParaRPr>
          </a:p>
          <a:p>
            <a:endParaRPr lang="en-US" dirty="0" smtClean="0">
              <a:hlinkClick r:id="rId3"/>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graphicFrame>
        <p:nvGraphicFramePr>
          <p:cNvPr id="2" name="Table 1"/>
          <p:cNvGraphicFramePr>
            <a:graphicFrameLocks noGrp="1"/>
          </p:cNvGraphicFramePr>
          <p:nvPr>
            <p:extLst>
              <p:ext uri="{D42A27DB-BD31-4B8C-83A1-F6EECF244321}">
                <p14:modId xmlns:p14="http://schemas.microsoft.com/office/powerpoint/2010/main" val="2150042805"/>
              </p:ext>
            </p:extLst>
          </p:nvPr>
        </p:nvGraphicFramePr>
        <p:xfrm>
          <a:off x="256030" y="3840277"/>
          <a:ext cx="5754625" cy="1188720"/>
        </p:xfrm>
        <a:graphic>
          <a:graphicData uri="http://schemas.openxmlformats.org/drawingml/2006/table">
            <a:tbl>
              <a:tblPr firstRow="1" bandRow="1">
                <a:tableStyleId>{2D5ABB26-0587-4C30-8999-92F81FD0307C}</a:tableStyleId>
              </a:tblPr>
              <a:tblGrid>
                <a:gridCol w="950664"/>
                <a:gridCol w="4803961"/>
              </a:tblGrid>
              <a:tr h="370840">
                <a:tc>
                  <a:txBody>
                    <a:bodyPr/>
                    <a:lstStyle/>
                    <a:p>
                      <a:r>
                        <a:rPr lang="bg-BG" sz="1600" b="0" kern="1200" dirty="0" smtClean="0">
                          <a:solidFill>
                            <a:schemeClr val="tx1"/>
                          </a:solidFill>
                          <a:latin typeface="+mn-lt"/>
                          <a:ea typeface="+mn-ea"/>
                          <a:cs typeface="+mn-cs"/>
                        </a:rPr>
                        <a:t>Автори:</a:t>
                      </a:r>
                      <a:endParaRPr lang="bg-BG" sz="1600" b="0" kern="1200" dirty="0">
                        <a:solidFill>
                          <a:schemeClr val="tx1"/>
                        </a:solidFill>
                        <a:latin typeface="+mn-lt"/>
                        <a:ea typeface="+mn-ea"/>
                        <a:cs typeface="+mn-cs"/>
                      </a:endParaRPr>
                    </a:p>
                  </a:txBody>
                  <a:tcPr/>
                </a:tc>
                <a:tc>
                  <a:txBody>
                    <a:bodyPr/>
                    <a:lstStyle/>
                    <a:p>
                      <a:r>
                        <a:rPr lang="en-US" dirty="0" smtClean="0">
                          <a:solidFill>
                            <a:srgbClr val="FF0000"/>
                          </a:solidFill>
                          <a:hlinkClick r:id="rId4"/>
                        </a:rPr>
                        <a:t>vasil.vasilev@sap.com</a:t>
                      </a:r>
                      <a:r>
                        <a:rPr lang="en-US" dirty="0" smtClean="0">
                          <a:solidFill>
                            <a:srgbClr val="FF0000"/>
                          </a:solidFill>
                        </a:rPr>
                        <a:t> </a:t>
                      </a:r>
                      <a:r>
                        <a:rPr lang="en-US" sz="1600" b="0" kern="1200" dirty="0" smtClean="0">
                          <a:solidFill>
                            <a:schemeClr val="tx1"/>
                          </a:solidFill>
                          <a:latin typeface="+mn-lt"/>
                          <a:ea typeface="+mn-ea"/>
                          <a:cs typeface="+mn-cs"/>
                        </a:rPr>
                        <a:t>(</a:t>
                      </a:r>
                      <a:r>
                        <a:rPr lang="bg-BG" sz="1600" b="0" kern="1200" dirty="0" smtClean="0">
                          <a:solidFill>
                            <a:schemeClr val="tx1"/>
                          </a:solidFill>
                          <a:latin typeface="+mn-lt"/>
                          <a:ea typeface="+mn-ea"/>
                          <a:cs typeface="+mn-cs"/>
                        </a:rPr>
                        <a:t>лектор</a:t>
                      </a:r>
                      <a:r>
                        <a:rPr lang="en-US" sz="1600" b="0" kern="1200" dirty="0" smtClean="0">
                          <a:solidFill>
                            <a:schemeClr val="tx1"/>
                          </a:solidFill>
                          <a:latin typeface="+mn-lt"/>
                          <a:ea typeface="+mn-ea"/>
                          <a:cs typeface="+mn-cs"/>
                        </a:rPr>
                        <a:t>)</a:t>
                      </a:r>
                      <a:endParaRPr lang="en-US" sz="1600" b="0" kern="1200" dirty="0" smtClean="0">
                        <a:solidFill>
                          <a:schemeClr val="tx1"/>
                        </a:solidFill>
                        <a:latin typeface="+mn-lt"/>
                        <a:ea typeface="+mn-ea"/>
                        <a:cs typeface="+mn-cs"/>
                        <a:hlinkClick r:id="rId3"/>
                      </a:endParaRPr>
                    </a:p>
                    <a:p>
                      <a:r>
                        <a:rPr lang="en-US" dirty="0" smtClean="0">
                          <a:solidFill>
                            <a:srgbClr val="FF0000"/>
                          </a:solidFill>
                          <a:hlinkClick r:id="rId3"/>
                        </a:rPr>
                        <a:t>emil.simeonov@sap.com</a:t>
                      </a:r>
                      <a:endParaRPr lang="en-US" dirty="0" smtClean="0">
                        <a:solidFill>
                          <a:srgbClr val="FF0000"/>
                        </a:solidFill>
                      </a:endParaRPr>
                    </a:p>
                    <a:p>
                      <a:r>
                        <a:rPr lang="en-US" dirty="0" smtClean="0">
                          <a:solidFill>
                            <a:srgbClr val="FF0000"/>
                          </a:solidFill>
                          <a:hlinkClick r:id="rId5"/>
                        </a:rPr>
                        <a:t>deyan.dichev@sap.com</a:t>
                      </a:r>
                      <a:endParaRPr lang="en-US" dirty="0" smtClean="0">
                        <a:solidFill>
                          <a:srgbClr val="FF0000"/>
                        </a:solidFill>
                      </a:endParaRPr>
                    </a:p>
                    <a:p>
                      <a:r>
                        <a:rPr lang="en-US" dirty="0" smtClean="0">
                          <a:solidFill>
                            <a:srgbClr val="FF0000"/>
                          </a:solidFill>
                          <a:hlinkClick r:id="rId6"/>
                        </a:rPr>
                        <a:t>nikolay.valchev@sap.com</a:t>
                      </a:r>
                      <a:endParaRPr lang="bg-BG"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lvl="1" indent="-285750" fontAlgn="base">
              <a:buFont typeface="Arial" pitchFamily="34" charset="0"/>
              <a:buChar char="•"/>
            </a:pPr>
            <a:r>
              <a:rPr lang="en-US" b="0" dirty="0" smtClean="0">
                <a:hlinkClick r:id="rId2"/>
              </a:rPr>
              <a:t>http</a:t>
            </a:r>
            <a:r>
              <a:rPr lang="en-US" b="0" dirty="0">
                <a:hlinkClick r:id="rId2"/>
              </a:rPr>
              <a:t>://docs.oracle.com/javaee/6/firstcup/doc</a:t>
            </a:r>
            <a:r>
              <a:rPr lang="en-US" b="0" dirty="0" smtClean="0">
                <a:hlinkClick r:id="rId2"/>
              </a:rPr>
              <a:t>/</a:t>
            </a:r>
            <a:endParaRPr lang="en-US" b="0" dirty="0" smtClean="0"/>
          </a:p>
          <a:p>
            <a:pPr marL="285750" indent="-285750" fontAlgn="base">
              <a:buFont typeface="Arial" pitchFamily="34" charset="0"/>
              <a:buChar char="•"/>
            </a:pPr>
            <a:r>
              <a:rPr lang="en-US" b="0" dirty="0" smtClean="0">
                <a:hlinkClick r:id="rId3"/>
              </a:rPr>
              <a:t>http://programming.manessinger.com/tutorials/an-eclipse-glassfish-java-ee-6-tutorial/</a:t>
            </a:r>
            <a:endParaRPr lang="bg-BG" b="0" dirty="0" smtClean="0"/>
          </a:p>
        </p:txBody>
      </p:sp>
    </p:spTree>
    <p:extLst>
      <p:ext uri="{BB962C8B-B14F-4D97-AF65-F5344CB8AC3E}">
        <p14:creationId xmlns:p14="http://schemas.microsoft.com/office/powerpoint/2010/main" val="37619757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bg-BG" sz="2000" dirty="0" smtClean="0"/>
              <a:t>Зад. 2: Построяване на типично бизнес приложение чрез </a:t>
            </a:r>
            <a:r>
              <a:rPr lang="en-US" sz="2000" dirty="0" smtClean="0"/>
              <a:t>Java</a:t>
            </a:r>
            <a:r>
              <a:rPr lang="bg-BG" sz="2000" dirty="0" smtClean="0"/>
              <a:t> </a:t>
            </a:r>
            <a:r>
              <a:rPr lang="en-US" sz="2000" dirty="0" smtClean="0"/>
              <a:t>SE </a:t>
            </a:r>
            <a:endParaRPr lang="en-US" sz="2000" dirty="0"/>
          </a:p>
        </p:txBody>
      </p:sp>
      <p:pic>
        <p:nvPicPr>
          <p:cNvPr id="1029" name="Picture 5" descr="http://www.ixibo.com/wp-content/uploads/2010/12/web-browsers.jpg"/>
          <p:cNvPicPr>
            <a:picLocks noChangeAspect="1" noChangeArrowheads="1"/>
          </p:cNvPicPr>
          <p:nvPr/>
        </p:nvPicPr>
        <p:blipFill>
          <a:blip r:embed="rId3" cstate="print"/>
          <a:srcRect/>
          <a:stretch>
            <a:fillRect/>
          </a:stretch>
        </p:blipFill>
        <p:spPr bwMode="auto">
          <a:xfrm>
            <a:off x="2532992" y="1467355"/>
            <a:ext cx="708686" cy="708686"/>
          </a:xfrm>
          <a:prstGeom prst="rect">
            <a:avLst/>
          </a:prstGeom>
          <a:noFill/>
        </p:spPr>
      </p:pic>
      <p:sp>
        <p:nvSpPr>
          <p:cNvPr id="25" name="TextBox 24"/>
          <p:cNvSpPr txBox="1"/>
          <p:nvPr/>
        </p:nvSpPr>
        <p:spPr>
          <a:xfrm>
            <a:off x="2245505" y="1228201"/>
            <a:ext cx="223386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Общо положение:</a:t>
            </a:r>
            <a:endParaRPr lang="en-US" sz="1800" b="1" kern="0" dirty="0" smtClean="0">
              <a:ea typeface="Arial Unicode MS" pitchFamily="34" charset="-128"/>
              <a:cs typeface="Arial Unicode MS" pitchFamily="34" charset="-128"/>
            </a:endParaRPr>
          </a:p>
        </p:txBody>
      </p:sp>
      <p:pic>
        <p:nvPicPr>
          <p:cNvPr id="82948" name="Picture 4" descr="http://cultofmac.cultofmaccom.netdna-cdn.com/wp-content/uploads/2012/09/iphone-piggybank.jpg"/>
          <p:cNvPicPr>
            <a:picLocks noChangeAspect="1" noChangeArrowheads="1"/>
          </p:cNvPicPr>
          <p:nvPr/>
        </p:nvPicPr>
        <p:blipFill>
          <a:blip r:embed="rId4" cstate="print"/>
          <a:srcRect/>
          <a:stretch>
            <a:fillRect/>
          </a:stretch>
        </p:blipFill>
        <p:spPr bwMode="auto">
          <a:xfrm>
            <a:off x="3938578" y="1473835"/>
            <a:ext cx="1456439" cy="760079"/>
          </a:xfrm>
          <a:prstGeom prst="rect">
            <a:avLst/>
          </a:prstGeom>
          <a:noFill/>
        </p:spPr>
      </p:pic>
      <p:pic>
        <p:nvPicPr>
          <p:cNvPr id="82950" name="Picture 6" descr="http://cdn-static.zdnet.com/i/r/story/50/06/234578/6234595-620x.png?hash=LGL1AmV3Mw"/>
          <p:cNvPicPr>
            <a:picLocks noChangeAspect="1" noChangeArrowheads="1"/>
          </p:cNvPicPr>
          <p:nvPr/>
        </p:nvPicPr>
        <p:blipFill>
          <a:blip r:embed="rId5" cstate="print"/>
          <a:srcRect/>
          <a:stretch>
            <a:fillRect/>
          </a:stretch>
        </p:blipFill>
        <p:spPr bwMode="auto">
          <a:xfrm>
            <a:off x="1266714" y="1284786"/>
            <a:ext cx="726513" cy="1041726"/>
          </a:xfrm>
          <a:prstGeom prst="rect">
            <a:avLst/>
          </a:prstGeom>
          <a:noFill/>
        </p:spPr>
      </p:pic>
      <p:pic>
        <p:nvPicPr>
          <p:cNvPr id="82951" name="Picture 7"/>
          <p:cNvPicPr>
            <a:picLocks noChangeAspect="1" noChangeArrowheads="1"/>
          </p:cNvPicPr>
          <p:nvPr/>
        </p:nvPicPr>
        <p:blipFill>
          <a:blip r:embed="rId6" cstate="print"/>
          <a:srcRect/>
          <a:stretch>
            <a:fillRect/>
          </a:stretch>
        </p:blipFill>
        <p:spPr bwMode="auto">
          <a:xfrm>
            <a:off x="2401050" y="2373382"/>
            <a:ext cx="962025" cy="1162050"/>
          </a:xfrm>
          <a:prstGeom prst="rect">
            <a:avLst/>
          </a:prstGeom>
          <a:noFill/>
          <a:ln w="9525">
            <a:noFill/>
            <a:miter lim="800000"/>
            <a:headEnd/>
            <a:tailEnd/>
          </a:ln>
        </p:spPr>
      </p:pic>
      <p:cxnSp>
        <p:nvCxnSpPr>
          <p:cNvPr id="30" name="Straight Arrow Connector 29"/>
          <p:cNvCxnSpPr>
            <a:stCxn id="1029" idx="2"/>
            <a:endCxn id="82951" idx="0"/>
          </p:cNvCxnSpPr>
          <p:nvPr/>
        </p:nvCxnSpPr>
        <p:spPr>
          <a:xfrm flipH="1">
            <a:off x="2882063" y="2176041"/>
            <a:ext cx="5272" cy="197341"/>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2" name="Picture 8"/>
          <p:cNvPicPr>
            <a:picLocks noChangeAspect="1" noChangeArrowheads="1"/>
          </p:cNvPicPr>
          <p:nvPr/>
        </p:nvPicPr>
        <p:blipFill>
          <a:blip r:embed="rId7" cstate="print"/>
          <a:srcRect/>
          <a:stretch>
            <a:fillRect/>
          </a:stretch>
        </p:blipFill>
        <p:spPr bwMode="auto">
          <a:xfrm>
            <a:off x="2196261" y="3727633"/>
            <a:ext cx="1371600" cy="1162050"/>
          </a:xfrm>
          <a:prstGeom prst="rect">
            <a:avLst/>
          </a:prstGeom>
          <a:noFill/>
          <a:ln w="9525">
            <a:noFill/>
            <a:miter lim="800000"/>
            <a:headEnd/>
            <a:tailEnd/>
          </a:ln>
        </p:spPr>
      </p:pic>
      <p:cxnSp>
        <p:nvCxnSpPr>
          <p:cNvPr id="37" name="Straight Arrow Connector 36"/>
          <p:cNvCxnSpPr>
            <a:stCxn id="82951" idx="2"/>
            <a:endCxn id="82952" idx="0"/>
          </p:cNvCxnSpPr>
          <p:nvPr/>
        </p:nvCxnSpPr>
        <p:spPr>
          <a:xfrm flipH="1">
            <a:off x="2882061" y="3535432"/>
            <a:ext cx="2" cy="192201"/>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3" name="Picture 9"/>
          <p:cNvPicPr>
            <a:picLocks noChangeAspect="1" noChangeArrowheads="1"/>
          </p:cNvPicPr>
          <p:nvPr/>
        </p:nvPicPr>
        <p:blipFill>
          <a:blip r:embed="rId8" cstate="print"/>
          <a:srcRect/>
          <a:stretch>
            <a:fillRect/>
          </a:stretch>
        </p:blipFill>
        <p:spPr bwMode="auto">
          <a:xfrm>
            <a:off x="249001" y="4030615"/>
            <a:ext cx="1400175" cy="1181100"/>
          </a:xfrm>
          <a:prstGeom prst="rect">
            <a:avLst/>
          </a:prstGeom>
          <a:noFill/>
          <a:ln w="9525">
            <a:noFill/>
            <a:miter lim="800000"/>
            <a:headEnd/>
            <a:tailEnd/>
          </a:ln>
        </p:spPr>
      </p:pic>
      <p:pic>
        <p:nvPicPr>
          <p:cNvPr id="82954" name="Picture 10"/>
          <p:cNvPicPr>
            <a:picLocks noChangeAspect="1" noChangeArrowheads="1"/>
          </p:cNvPicPr>
          <p:nvPr/>
        </p:nvPicPr>
        <p:blipFill>
          <a:blip r:embed="rId9" cstate="print"/>
          <a:srcRect/>
          <a:stretch>
            <a:fillRect/>
          </a:stretch>
        </p:blipFill>
        <p:spPr bwMode="auto">
          <a:xfrm>
            <a:off x="4112177" y="4236918"/>
            <a:ext cx="1266825" cy="1162050"/>
          </a:xfrm>
          <a:prstGeom prst="rect">
            <a:avLst/>
          </a:prstGeom>
          <a:noFill/>
          <a:ln w="9525">
            <a:noFill/>
            <a:miter lim="800000"/>
            <a:headEnd/>
            <a:tailEnd/>
          </a:ln>
        </p:spPr>
      </p:pic>
      <p:cxnSp>
        <p:nvCxnSpPr>
          <p:cNvPr id="41" name="Elbow Connector 40"/>
          <p:cNvCxnSpPr>
            <a:stCxn id="82952" idx="3"/>
            <a:endCxn id="82954" idx="1"/>
          </p:cNvCxnSpPr>
          <p:nvPr/>
        </p:nvCxnSpPr>
        <p:spPr>
          <a:xfrm>
            <a:off x="3567861" y="4308658"/>
            <a:ext cx="544316" cy="509285"/>
          </a:xfrm>
          <a:prstGeom prst="bentConnector3">
            <a:avLst>
              <a:gd name="adj1"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82952" idx="1"/>
            <a:endCxn id="82953" idx="3"/>
          </p:cNvCxnSpPr>
          <p:nvPr/>
        </p:nvCxnSpPr>
        <p:spPr>
          <a:xfrm rot="10800000" flipV="1">
            <a:off x="1649177" y="4308657"/>
            <a:ext cx="547085" cy="312507"/>
          </a:xfrm>
          <a:prstGeom prst="bentConnector3">
            <a:avLst>
              <a:gd name="adj1"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82955" name="Picture 11"/>
          <p:cNvPicPr>
            <a:picLocks noChangeAspect="1" noChangeArrowheads="1"/>
          </p:cNvPicPr>
          <p:nvPr/>
        </p:nvPicPr>
        <p:blipFill>
          <a:blip r:embed="rId10" cstate="print"/>
          <a:srcRect/>
          <a:stretch>
            <a:fillRect/>
          </a:stretch>
        </p:blipFill>
        <p:spPr bwMode="auto">
          <a:xfrm>
            <a:off x="1896224" y="5164350"/>
            <a:ext cx="1971675" cy="1381125"/>
          </a:xfrm>
          <a:prstGeom prst="rect">
            <a:avLst/>
          </a:prstGeom>
          <a:noFill/>
          <a:ln w="9525">
            <a:noFill/>
            <a:miter lim="800000"/>
            <a:headEnd/>
            <a:tailEnd/>
          </a:ln>
        </p:spPr>
      </p:pic>
      <p:cxnSp>
        <p:nvCxnSpPr>
          <p:cNvPr id="56" name="Straight Arrow Connector 55"/>
          <p:cNvCxnSpPr>
            <a:stCxn id="82952" idx="2"/>
            <a:endCxn id="82955" idx="0"/>
          </p:cNvCxnSpPr>
          <p:nvPr/>
        </p:nvCxnSpPr>
        <p:spPr>
          <a:xfrm>
            <a:off x="2882061" y="4889683"/>
            <a:ext cx="1" cy="274667"/>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hape 59"/>
          <p:cNvCxnSpPr>
            <a:stCxn id="82953" idx="2"/>
            <a:endCxn id="82955" idx="1"/>
          </p:cNvCxnSpPr>
          <p:nvPr/>
        </p:nvCxnSpPr>
        <p:spPr>
          <a:xfrm rot="16200000" flipH="1">
            <a:off x="1101057" y="5059746"/>
            <a:ext cx="643198" cy="947135"/>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hape 61"/>
          <p:cNvCxnSpPr>
            <a:stCxn id="82954" idx="2"/>
            <a:endCxn id="82955" idx="3"/>
          </p:cNvCxnSpPr>
          <p:nvPr/>
        </p:nvCxnSpPr>
        <p:spPr>
          <a:xfrm rot="5400000">
            <a:off x="4078773" y="5188095"/>
            <a:ext cx="455945" cy="877691"/>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2957" name="Picture 13" descr="http://www.bayforce.com/wp-content/uploads/2012/07/apps-in-cloud1.jpg"/>
          <p:cNvPicPr>
            <a:picLocks noChangeAspect="1" noChangeArrowheads="1"/>
          </p:cNvPicPr>
          <p:nvPr/>
        </p:nvPicPr>
        <p:blipFill>
          <a:blip r:embed="rId11" cstate="print"/>
          <a:srcRect/>
          <a:stretch>
            <a:fillRect/>
          </a:stretch>
        </p:blipFill>
        <p:spPr bwMode="auto">
          <a:xfrm>
            <a:off x="4935953" y="2189538"/>
            <a:ext cx="2705100" cy="1600200"/>
          </a:xfrm>
          <a:prstGeom prst="rect">
            <a:avLst/>
          </a:prstGeom>
          <a:noFill/>
        </p:spPr>
      </p:pic>
      <p:cxnSp>
        <p:nvCxnSpPr>
          <p:cNvPr id="69" name="Elbow Connector 68"/>
          <p:cNvCxnSpPr>
            <a:stCxn id="82952" idx="3"/>
            <a:endCxn id="82957" idx="1"/>
          </p:cNvCxnSpPr>
          <p:nvPr/>
        </p:nvCxnSpPr>
        <p:spPr>
          <a:xfrm flipV="1">
            <a:off x="3567861" y="2989638"/>
            <a:ext cx="1368092" cy="1319020"/>
          </a:xfrm>
          <a:prstGeom prst="bentConnector3">
            <a:avLst>
              <a:gd name="adj1" fmla="val 50000"/>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hape 71"/>
          <p:cNvCxnSpPr>
            <a:stCxn id="82948" idx="2"/>
            <a:endCxn id="82951" idx="3"/>
          </p:cNvCxnSpPr>
          <p:nvPr/>
        </p:nvCxnSpPr>
        <p:spPr>
          <a:xfrm rot="5400000">
            <a:off x="3654691" y="1942299"/>
            <a:ext cx="720493" cy="1303723"/>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hape 73"/>
          <p:cNvCxnSpPr>
            <a:stCxn id="82950" idx="2"/>
            <a:endCxn id="82951" idx="1"/>
          </p:cNvCxnSpPr>
          <p:nvPr/>
        </p:nvCxnSpPr>
        <p:spPr>
          <a:xfrm rot="16200000" flipH="1">
            <a:off x="1701563" y="2254919"/>
            <a:ext cx="627895" cy="771079"/>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827958" y="3755384"/>
            <a:ext cx="1540539"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Заключения:</a:t>
            </a:r>
            <a:endParaRPr lang="en-US" sz="1800" b="1" kern="0" dirty="0" smtClean="0">
              <a:ea typeface="Arial Unicode MS" pitchFamily="34" charset="-128"/>
              <a:cs typeface="Arial Unicode MS" pitchFamily="34" charset="-128"/>
            </a:endParaRPr>
          </a:p>
        </p:txBody>
      </p:sp>
      <p:cxnSp>
        <p:nvCxnSpPr>
          <p:cNvPr id="76" name="Straight Connector 75"/>
          <p:cNvCxnSpPr/>
          <p:nvPr/>
        </p:nvCxnSpPr>
        <p:spPr>
          <a:xfrm flipH="1">
            <a:off x="5451659" y="3819646"/>
            <a:ext cx="11573" cy="265060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625296" y="4178457"/>
            <a:ext cx="3264061" cy="235449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Опростено представяне на приложението – за простота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Ще са необходими</a:t>
            </a:r>
            <a:r>
              <a:rPr lang="en-US"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стотици програмисти,</a:t>
            </a:r>
            <a:r>
              <a:rPr lang="en-US"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з</a:t>
            </a:r>
            <a:r>
              <a:rPr lang="bg-BG" sz="1800" kern="0" dirty="0" smtClean="0">
                <a:ea typeface="Arial Unicode MS" pitchFamily="34" charset="-128"/>
                <a:cs typeface="Arial Unicode MS" pitchFamily="34" charset="-128"/>
              </a:rPr>
              <a:t>а да го направят...</a:t>
            </a:r>
            <a:r>
              <a:rPr lang="en-US"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Веднъж!</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Невъзможно за поддържка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Разширение – !</a:t>
            </a:r>
            <a:r>
              <a:rPr lang="en-US" sz="1800" kern="0" dirty="0" smtClean="0">
                <a:ea typeface="Arial Unicode MS" pitchFamily="34" charset="-128"/>
                <a:cs typeface="Arial Unicode MS" pitchFamily="34" charset="-128"/>
              </a:rPr>
              <a:t>?#@#!</a:t>
            </a:r>
            <a:endParaRPr lang="bg-BG" sz="1800"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val="25994631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950"/>
                                        </p:tgtEl>
                                        <p:attrNameLst>
                                          <p:attrName>style.visibility</p:attrName>
                                        </p:attrNameLst>
                                      </p:cBhvr>
                                      <p:to>
                                        <p:strVal val="visible"/>
                                      </p:to>
                                    </p:set>
                                    <p:animEffect transition="in" filter="fade">
                                      <p:cBhvr>
                                        <p:cTn id="7" dur="2000"/>
                                        <p:tgtEl>
                                          <p:spTgt spid="82950"/>
                                        </p:tgtEl>
                                      </p:cBhvr>
                                    </p:animEffect>
                                  </p:childTnLst>
                                </p:cTn>
                              </p:par>
                              <p:par>
                                <p:cTn id="8" presetID="10" presetClass="entr" presetSubtype="0" fill="hold"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2000"/>
                                        <p:tgtEl>
                                          <p:spTgt spid="74"/>
                                        </p:tgtEl>
                                      </p:cBhvr>
                                    </p:animEffect>
                                  </p:childTnLst>
                                </p:cTn>
                              </p:par>
                              <p:par>
                                <p:cTn id="11" presetID="10" presetClass="entr" presetSubtype="0" fill="hold" nodeType="withEffect">
                                  <p:stCondLst>
                                    <p:cond delay="0"/>
                                  </p:stCondLst>
                                  <p:childTnLst>
                                    <p:set>
                                      <p:cBhvr>
                                        <p:cTn id="12" dur="1" fill="hold">
                                          <p:stCondLst>
                                            <p:cond delay="0"/>
                                          </p:stCondLst>
                                        </p:cTn>
                                        <p:tgtEl>
                                          <p:spTgt spid="82948"/>
                                        </p:tgtEl>
                                        <p:attrNameLst>
                                          <p:attrName>style.visibility</p:attrName>
                                        </p:attrNameLst>
                                      </p:cBhvr>
                                      <p:to>
                                        <p:strVal val="visible"/>
                                      </p:to>
                                    </p:set>
                                    <p:animEffect transition="in" filter="fade">
                                      <p:cBhvr>
                                        <p:cTn id="13" dur="2000"/>
                                        <p:tgtEl>
                                          <p:spTgt spid="82948"/>
                                        </p:tgtEl>
                                      </p:cBhvr>
                                    </p:animEffect>
                                  </p:childTnLst>
                                </p:cTn>
                              </p:par>
                              <p:par>
                                <p:cTn id="14" presetID="10" presetClass="entr" presetSubtype="0" fill="hold"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2000"/>
                                        <p:tgtEl>
                                          <p:spTgt spid="72"/>
                                        </p:tgtEl>
                                      </p:cBhvr>
                                    </p:animEffect>
                                  </p:childTnLst>
                                </p:cTn>
                              </p:par>
                              <p:par>
                                <p:cTn id="17" presetID="10" presetClass="entr" presetSubtype="0" fill="hold" nodeType="withEffect">
                                  <p:stCondLst>
                                    <p:cond delay="0"/>
                                  </p:stCondLst>
                                  <p:childTnLst>
                                    <p:set>
                                      <p:cBhvr>
                                        <p:cTn id="18" dur="1" fill="hold">
                                          <p:stCondLst>
                                            <p:cond delay="0"/>
                                          </p:stCondLst>
                                        </p:cTn>
                                        <p:tgtEl>
                                          <p:spTgt spid="82957"/>
                                        </p:tgtEl>
                                        <p:attrNameLst>
                                          <p:attrName>style.visibility</p:attrName>
                                        </p:attrNameLst>
                                      </p:cBhvr>
                                      <p:to>
                                        <p:strVal val="visible"/>
                                      </p:to>
                                    </p:set>
                                    <p:animEffect transition="in" filter="fade">
                                      <p:cBhvr>
                                        <p:cTn id="19" dur="2000"/>
                                        <p:tgtEl>
                                          <p:spTgt spid="82957"/>
                                        </p:tgtEl>
                                      </p:cBhvr>
                                    </p:animEffect>
                                  </p:childTnLst>
                                </p:cTn>
                              </p:par>
                              <p:par>
                                <p:cTn id="20" presetID="10" presetClass="entr" presetSubtype="0" fill="hold" nodeType="with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20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8">
                                            <p:txEl>
                                              <p:pRg st="0" end="0"/>
                                            </p:txEl>
                                          </p:spTgt>
                                        </p:tgtEl>
                                        <p:attrNameLst>
                                          <p:attrName>style.visibility</p:attrName>
                                        </p:attrNameLst>
                                      </p:cBhvr>
                                      <p:to>
                                        <p:strVal val="visible"/>
                                      </p:to>
                                    </p:set>
                                    <p:animEffect transition="in" filter="fade">
                                      <p:cBhvr>
                                        <p:cTn id="27" dur="2000"/>
                                        <p:tgtEl>
                                          <p:spTgt spid="78">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xEl>
                                              <p:pRg st="1" end="1"/>
                                            </p:txEl>
                                          </p:spTgt>
                                        </p:tgtEl>
                                        <p:attrNameLst>
                                          <p:attrName>style.visibility</p:attrName>
                                        </p:attrNameLst>
                                      </p:cBhvr>
                                      <p:to>
                                        <p:strVal val="visible"/>
                                      </p:to>
                                    </p:set>
                                    <p:animEffect transition="in" filter="fade">
                                      <p:cBhvr>
                                        <p:cTn id="30" dur="2000"/>
                                        <p:tgtEl>
                                          <p:spTgt spid="78">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8">
                                            <p:txEl>
                                              <p:pRg st="2" end="2"/>
                                            </p:txEl>
                                          </p:spTgt>
                                        </p:tgtEl>
                                        <p:attrNameLst>
                                          <p:attrName>style.visibility</p:attrName>
                                        </p:attrNameLst>
                                      </p:cBhvr>
                                      <p:to>
                                        <p:strVal val="visible"/>
                                      </p:to>
                                    </p:set>
                                    <p:animEffect transition="in" filter="fade">
                                      <p:cBhvr>
                                        <p:cTn id="33" dur="2000"/>
                                        <p:tgtEl>
                                          <p:spTgt spid="78">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8">
                                            <p:txEl>
                                              <p:pRg st="3" end="3"/>
                                            </p:txEl>
                                          </p:spTgt>
                                        </p:tgtEl>
                                        <p:attrNameLst>
                                          <p:attrName>style.visibility</p:attrName>
                                        </p:attrNameLst>
                                      </p:cBhvr>
                                      <p:to>
                                        <p:strVal val="visible"/>
                                      </p:to>
                                    </p:set>
                                    <p:animEffect transition="in" filter="fade">
                                      <p:cBhvr>
                                        <p:cTn id="36" dur="2000"/>
                                        <p:tgtEl>
                                          <p:spTgt spid="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577865"/>
          </a:xfrm>
        </p:spPr>
        <p:txBody>
          <a:bodyPr/>
          <a:lstStyle/>
          <a:p>
            <a:pPr lvl="1"/>
            <a:r>
              <a:rPr lang="en-US" dirty="0" smtClean="0"/>
              <a:t>Java </a:t>
            </a:r>
            <a:r>
              <a:rPr lang="bg-BG" dirty="0" smtClean="0"/>
              <a:t>технологията е едновременно </a:t>
            </a:r>
            <a:r>
              <a:rPr lang="bg-BG" b="1" dirty="0" smtClean="0"/>
              <a:t>програмен език </a:t>
            </a:r>
            <a:r>
              <a:rPr lang="bg-BG" dirty="0" smtClean="0"/>
              <a:t>и </a:t>
            </a:r>
            <a:r>
              <a:rPr lang="bg-BG" b="1" dirty="0" smtClean="0"/>
              <a:t>платформа</a:t>
            </a:r>
            <a:r>
              <a:rPr lang="bg-BG" dirty="0" smtClean="0"/>
              <a:t>.</a:t>
            </a:r>
          </a:p>
          <a:p>
            <a:pPr marL="285750" lvl="1" indent="-285750">
              <a:buFont typeface="Arial" charset="0"/>
              <a:buChar char="•"/>
            </a:pPr>
            <a:r>
              <a:rPr lang="bg-BG" b="1" dirty="0" smtClean="0"/>
              <a:t>Програмния език </a:t>
            </a:r>
            <a:r>
              <a:rPr lang="en-US" b="1" dirty="0" smtClean="0"/>
              <a:t>Java </a:t>
            </a:r>
            <a:r>
              <a:rPr lang="bg-BG" dirty="0" smtClean="0"/>
              <a:t>е обектно ориентиран език на високо ниво който има определен синтаксис и стил.</a:t>
            </a:r>
            <a:endParaRPr lang="en-US" dirty="0" smtClean="0"/>
          </a:p>
          <a:p>
            <a:pPr lvl="1"/>
            <a:endParaRPr lang="en-US" dirty="0" smtClean="0"/>
          </a:p>
          <a:p>
            <a:pPr marL="285750" lvl="1" indent="-285750">
              <a:buFont typeface="Arial" charset="0"/>
              <a:buChar char="•"/>
            </a:pPr>
            <a:r>
              <a:rPr lang="bg-BG" dirty="0" smtClean="0"/>
              <a:t>От друга страна </a:t>
            </a:r>
            <a:r>
              <a:rPr lang="en-US" b="1" dirty="0" smtClean="0"/>
              <a:t>Java </a:t>
            </a:r>
            <a:r>
              <a:rPr lang="bg-BG" b="1" dirty="0" smtClean="0"/>
              <a:t>платформата </a:t>
            </a:r>
            <a:r>
              <a:rPr lang="bg-BG" dirty="0" smtClean="0"/>
              <a:t>е средата в която се изпълняват </a:t>
            </a:r>
            <a:r>
              <a:rPr lang="en-US" dirty="0" smtClean="0"/>
              <a:t>Java </a:t>
            </a:r>
            <a:r>
              <a:rPr lang="bg-BG" dirty="0" smtClean="0"/>
              <a:t>приложенията.</a:t>
            </a:r>
            <a:endParaRPr lang="en-US" dirty="0" smtClean="0"/>
          </a:p>
          <a:p>
            <a:pPr lvl="1"/>
            <a:endParaRPr lang="en-US" dirty="0" smtClean="0"/>
          </a:p>
          <a:p>
            <a:pPr lvl="1"/>
            <a:r>
              <a:rPr lang="bg-BG" dirty="0" smtClean="0"/>
              <a:t>Има няколко типа </a:t>
            </a:r>
            <a:r>
              <a:rPr lang="en-US" dirty="0" smtClean="0"/>
              <a:t>Java </a:t>
            </a:r>
            <a:r>
              <a:rPr lang="bg-BG" dirty="0" smtClean="0"/>
              <a:t>платформи в зависимост от набор технологии които съдържат.</a:t>
            </a:r>
          </a:p>
          <a:p>
            <a:pPr lvl="1"/>
            <a:endParaRPr lang="bg-BG" dirty="0" smtClean="0"/>
          </a:p>
          <a:p>
            <a:pPr lvl="1" algn="just"/>
            <a:endParaRPr lang="bg-BG" dirty="0" smtClean="0"/>
          </a:p>
          <a:p>
            <a:pPr lvl="1" algn="just"/>
            <a:endParaRPr lang="en-US" dirty="0" smtClean="0"/>
          </a:p>
          <a:p>
            <a:pPr lvl="1" algn="just"/>
            <a:endParaRPr lang="bg-BG" dirty="0" smtClean="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771256"/>
          </a:xfrm>
        </p:spPr>
        <p:txBody>
          <a:bodyPr/>
          <a:lstStyle/>
          <a:p>
            <a:pPr lvl="2" algn="just"/>
            <a:r>
              <a:rPr lang="en-US" b="1" dirty="0" smtClean="0"/>
              <a:t>Java Standard Edition (SE)</a:t>
            </a:r>
            <a:r>
              <a:rPr lang="bg-BG" dirty="0" smtClean="0"/>
              <a:t> – Когато повечето от хората си мислят за програмния език </a:t>
            </a:r>
            <a:r>
              <a:rPr lang="en-US" dirty="0" smtClean="0"/>
              <a:t>Java </a:t>
            </a:r>
            <a:r>
              <a:rPr lang="bg-BG" dirty="0" smtClean="0"/>
              <a:t>те разбират приложно-програмния интерфейс на </a:t>
            </a:r>
            <a:r>
              <a:rPr lang="en-US" dirty="0" smtClean="0"/>
              <a:t>Java SE API. Java SE API </a:t>
            </a:r>
            <a:r>
              <a:rPr lang="bg-BG" dirty="0" smtClean="0"/>
              <a:t>доставя сърцевината на програмния език</a:t>
            </a:r>
            <a:r>
              <a:rPr lang="en-US" dirty="0" smtClean="0"/>
              <a:t> Java. </a:t>
            </a:r>
            <a:r>
              <a:rPr lang="bg-BG" dirty="0" smtClean="0"/>
              <a:t>Той дефинира всичко от базовите типове и обекти </a:t>
            </a:r>
            <a:r>
              <a:rPr lang="en-US" dirty="0" smtClean="0"/>
              <a:t>high-level </a:t>
            </a:r>
            <a:r>
              <a:rPr lang="bg-BG" dirty="0" smtClean="0"/>
              <a:t>класове за мрежови комуникации</a:t>
            </a:r>
            <a:r>
              <a:rPr lang="en-US" dirty="0" smtClean="0"/>
              <a:t>, </a:t>
            </a:r>
            <a:r>
              <a:rPr lang="bg-BG" dirty="0" smtClean="0"/>
              <a:t>достъп до бази</a:t>
            </a:r>
            <a:r>
              <a:rPr lang="en-US" dirty="0" smtClean="0"/>
              <a:t>, </a:t>
            </a:r>
            <a:r>
              <a:rPr lang="bg-BG" dirty="0" smtClean="0"/>
              <a:t>графичен потребителски интерфейс</a:t>
            </a:r>
            <a:r>
              <a:rPr lang="en-US" dirty="0" smtClean="0"/>
              <a:t>(GUI), </a:t>
            </a:r>
            <a:r>
              <a:rPr lang="bg-BG" dirty="0" smtClean="0"/>
              <a:t>обработка на </a:t>
            </a:r>
            <a:r>
              <a:rPr lang="en-US" dirty="0" smtClean="0"/>
              <a:t> XML. </a:t>
            </a:r>
            <a:r>
              <a:rPr lang="bg-BG" dirty="0" smtClean="0"/>
              <a:t>В допълнение към </a:t>
            </a:r>
            <a:r>
              <a:rPr lang="en-US" dirty="0" smtClean="0"/>
              <a:t>API, Java SE </a:t>
            </a:r>
            <a:r>
              <a:rPr lang="bg-BG" dirty="0" smtClean="0"/>
              <a:t>платформата</a:t>
            </a:r>
            <a:r>
              <a:rPr lang="en-US" dirty="0" smtClean="0"/>
              <a:t> </a:t>
            </a:r>
            <a:r>
              <a:rPr lang="bg-BG" dirty="0" smtClean="0"/>
              <a:t>е съставена от виртуална машина</a:t>
            </a:r>
            <a:r>
              <a:rPr lang="en-US" dirty="0" smtClean="0"/>
              <a:t>, </a:t>
            </a:r>
            <a:r>
              <a:rPr lang="bg-BG" dirty="0" smtClean="0"/>
              <a:t>инструменти за разработка</a:t>
            </a:r>
            <a:r>
              <a:rPr lang="en-US" dirty="0" smtClean="0"/>
              <a:t>, </a:t>
            </a:r>
            <a:r>
              <a:rPr lang="bg-BG" dirty="0" smtClean="0"/>
              <a:t>технологии за инсталиране</a:t>
            </a:r>
            <a:r>
              <a:rPr lang="en-US" dirty="0" smtClean="0"/>
              <a:t>, </a:t>
            </a:r>
            <a:r>
              <a:rPr lang="bg-BG" dirty="0" smtClean="0"/>
              <a:t>и някои други библиотеки използвани в практиката</a:t>
            </a:r>
            <a:r>
              <a:rPr lang="en-US" dirty="0" smtClean="0"/>
              <a:t>.</a:t>
            </a:r>
          </a:p>
          <a:p>
            <a:pPr marL="0" lvl="2" indent="0" algn="just">
              <a:buNone/>
            </a:pPr>
            <a:endParaRPr lang="bg-BG" dirty="0" smtClean="0"/>
          </a:p>
        </p:txBody>
      </p:sp>
      <p:pic>
        <p:nvPicPr>
          <p:cNvPr id="32" name="Picture 31">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22" y="3104489"/>
            <a:ext cx="9011908" cy="3458058"/>
          </a:xfrm>
          <a:prstGeom prst="rect">
            <a:avLst/>
          </a:prstGeom>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771256"/>
          </a:xfrm>
        </p:spPr>
        <p:txBody>
          <a:bodyPr/>
          <a:lstStyle/>
          <a:p>
            <a:pPr lvl="2" algn="just"/>
            <a:r>
              <a:rPr lang="en-US" b="1" dirty="0" smtClean="0"/>
              <a:t>Java Micro Edition (ME)</a:t>
            </a:r>
          </a:p>
          <a:p>
            <a:pPr marL="0" lvl="2" indent="0" algn="just">
              <a:buNone/>
            </a:pPr>
            <a:r>
              <a:rPr lang="bg-BG" dirty="0" smtClean="0"/>
              <a:t>Предоставя API и „минимизирана“ виртуална</a:t>
            </a:r>
            <a:endParaRPr lang="en-US" dirty="0" smtClean="0"/>
          </a:p>
          <a:p>
            <a:pPr marL="0" lvl="2" indent="0" algn="just">
              <a:buNone/>
            </a:pPr>
            <a:r>
              <a:rPr lang="bg-BG" dirty="0" smtClean="0"/>
              <a:t>машина за изпълнение на </a:t>
            </a:r>
            <a:r>
              <a:rPr lang="bg-BG" dirty="0" err="1" smtClean="0"/>
              <a:t>Java</a:t>
            </a:r>
            <a:r>
              <a:rPr lang="bg-BG" dirty="0" smtClean="0"/>
              <a:t> приложения</a:t>
            </a:r>
            <a:endParaRPr lang="en-US" dirty="0" smtClean="0"/>
          </a:p>
          <a:p>
            <a:pPr marL="0" lvl="2" indent="0" algn="just">
              <a:buNone/>
            </a:pPr>
            <a:r>
              <a:rPr lang="bg-BG" dirty="0" smtClean="0"/>
              <a:t>на малки устройства, като мобилни телефони</a:t>
            </a:r>
            <a:r>
              <a:rPr lang="en-US" dirty="0" smtClean="0"/>
              <a:t>,</a:t>
            </a:r>
          </a:p>
          <a:p>
            <a:pPr marL="0" lvl="2" indent="0" algn="just">
              <a:buNone/>
            </a:pPr>
            <a:r>
              <a:rPr lang="bg-BG" dirty="0" smtClean="0"/>
              <a:t>домашни електроуреди, автомобили, ...</a:t>
            </a:r>
          </a:p>
          <a:p>
            <a:pPr marL="0" lvl="2" indent="0">
              <a:buNone/>
            </a:pPr>
            <a:endParaRPr lang="en-US" b="1" dirty="0" smtClean="0"/>
          </a:p>
          <a:p>
            <a:pPr marL="0" lvl="2" indent="0">
              <a:buNone/>
            </a:pPr>
            <a:endParaRPr lang="bg-BG" b="1" dirty="0" smtClean="0"/>
          </a:p>
          <a:p>
            <a:pPr marL="0" lvl="2" indent="0" algn="just">
              <a:buNone/>
            </a:pPr>
            <a:endParaRPr lang="en-US" b="1" dirty="0" smtClean="0"/>
          </a:p>
          <a:p>
            <a:pPr lvl="2" algn="just"/>
            <a:r>
              <a:rPr lang="en-US" b="1" dirty="0" smtClean="0"/>
              <a:t>Java FX</a:t>
            </a:r>
            <a:r>
              <a:rPr lang="en-US" dirty="0" smtClean="0"/>
              <a:t> </a:t>
            </a:r>
          </a:p>
          <a:p>
            <a:pPr marL="0" lvl="2" indent="0" algn="just">
              <a:buNone/>
            </a:pPr>
            <a:r>
              <a:rPr lang="bg-BG" dirty="0" smtClean="0"/>
              <a:t>Платформа за създаване на богати интернет </a:t>
            </a:r>
            <a:endParaRPr lang="en-US" dirty="0" smtClean="0"/>
          </a:p>
          <a:p>
            <a:pPr marL="0" lvl="2" indent="0" algn="just">
              <a:buNone/>
            </a:pPr>
            <a:r>
              <a:rPr lang="bg-BG" dirty="0" smtClean="0"/>
              <a:t>приложения с помощта на олекотен </a:t>
            </a:r>
            <a:endParaRPr lang="en-US" dirty="0" smtClean="0"/>
          </a:p>
          <a:p>
            <a:pPr marL="0" lvl="2" indent="0" algn="just">
              <a:buNone/>
            </a:pPr>
            <a:r>
              <a:rPr lang="bg-BG" dirty="0" smtClean="0"/>
              <a:t>потребителски интерфейс API</a:t>
            </a:r>
            <a:endParaRPr lang="en-US" dirty="0" smtClean="0"/>
          </a:p>
          <a:p>
            <a:pPr marL="0" lvl="2" indent="0" algn="just">
              <a:buNone/>
            </a:pPr>
            <a:endParaRPr lang="bg-BG"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5539" y="1543202"/>
            <a:ext cx="2600325" cy="17526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3663" y="4101007"/>
            <a:ext cx="2124075" cy="2152650"/>
          </a:xfrm>
          <a:prstGeom prst="rect">
            <a:avLst/>
          </a:prstGeom>
        </p:spPr>
      </p:pic>
    </p:spTree>
    <p:extLst>
      <p:ext uri="{BB962C8B-B14F-4D97-AF65-F5344CB8AC3E}">
        <p14:creationId xmlns:p14="http://schemas.microsoft.com/office/powerpoint/2010/main" val="167526162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3999"/>
            <a:ext cx="8496000" cy="616037"/>
          </a:xfrm>
        </p:spPr>
        <p:txBody>
          <a:bodyPr/>
          <a:lstStyle/>
          <a:p>
            <a:r>
              <a:rPr lang="en-US" dirty="0" smtClean="0"/>
              <a:t/>
            </a:r>
            <a:br>
              <a:rPr lang="en-US" dirty="0" smtClean="0"/>
            </a:br>
            <a:r>
              <a:rPr lang="bg-BG" dirty="0" smtClean="0"/>
              <a:t> В търсене на решението... </a:t>
            </a:r>
            <a:r>
              <a:rPr lang="en-US" dirty="0" smtClean="0"/>
              <a:t>Java</a:t>
            </a:r>
            <a:r>
              <a:rPr lang="bg-BG" dirty="0" smtClean="0"/>
              <a:t> програмни платформи</a:t>
            </a:r>
            <a:r>
              <a:rPr lang="en-US" dirty="0" smtClean="0"/>
              <a:t/>
            </a:r>
            <a:br>
              <a:rPr lang="en-US" dirty="0" smtClean="0"/>
            </a:br>
            <a:endParaRPr lang="en-US" sz="2000" b="0" dirty="0"/>
          </a:p>
        </p:txBody>
      </p:sp>
      <p:sp>
        <p:nvSpPr>
          <p:cNvPr id="3" name="Text Placeholder 2"/>
          <p:cNvSpPr>
            <a:spLocks noGrp="1"/>
          </p:cNvSpPr>
          <p:nvPr>
            <p:ph type="body" sz="quarter" idx="10"/>
          </p:nvPr>
        </p:nvSpPr>
        <p:spPr>
          <a:xfrm>
            <a:off x="324000" y="1398050"/>
            <a:ext cx="8494713" cy="4771256"/>
          </a:xfrm>
        </p:spPr>
        <p:txBody>
          <a:bodyPr/>
          <a:lstStyle/>
          <a:p>
            <a:pPr marL="0" lvl="2" indent="0" algn="just">
              <a:buNone/>
            </a:pPr>
            <a:endParaRPr lang="en-US" b="1" dirty="0" smtClean="0"/>
          </a:p>
          <a:p>
            <a:pPr lvl="2" algn="just"/>
            <a:r>
              <a:rPr lang="en-US" b="1" dirty="0" smtClean="0"/>
              <a:t>Java Enterprise Edition (EE)</a:t>
            </a:r>
            <a:r>
              <a:rPr lang="bg-BG" b="1" dirty="0" smtClean="0"/>
              <a:t> </a:t>
            </a:r>
            <a:r>
              <a:rPr lang="bg-BG" dirty="0" smtClean="0"/>
              <a:t>– </a:t>
            </a:r>
            <a:r>
              <a:rPr lang="ru-RU" dirty="0" smtClean="0"/>
              <a:t>Разработена е на базата на Java SE платформата. Тя предоставя набор от програмни интерфейси (API) и спецификации за разработка и изпълнение на комплексни, разпределени, производителни и сигурни мрежови приложения.</a:t>
            </a:r>
          </a:p>
          <a:p>
            <a:pPr marL="0" lvl="2" indent="0" algn="just">
              <a:buNone/>
            </a:pPr>
            <a:endParaRPr lang="ru-RU" dirty="0" smtClean="0"/>
          </a:p>
        </p:txBody>
      </p:sp>
      <p:grpSp>
        <p:nvGrpSpPr>
          <p:cNvPr id="8" name="Group 7"/>
          <p:cNvGrpSpPr/>
          <p:nvPr/>
        </p:nvGrpSpPr>
        <p:grpSpPr>
          <a:xfrm>
            <a:off x="243067" y="1236270"/>
            <a:ext cx="8657864" cy="5120640"/>
            <a:chOff x="243068" y="3171461"/>
            <a:chExt cx="8657864" cy="1307943"/>
          </a:xfrm>
        </p:grpSpPr>
        <p:sp>
          <p:nvSpPr>
            <p:cNvPr id="4" name="Rectangle 3"/>
            <p:cNvSpPr/>
            <p:nvPr/>
          </p:nvSpPr>
          <p:spPr bwMode="gray">
            <a:xfrm>
              <a:off x="243068" y="3278080"/>
              <a:ext cx="8657864" cy="1201324"/>
            </a:xfrm>
            <a:prstGeom prst="rect">
              <a:avLst/>
            </a:prstGeom>
            <a:noFill/>
            <a:ln w="28575"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TextBox 4"/>
            <p:cNvSpPr txBox="1"/>
            <p:nvPr/>
          </p:nvSpPr>
          <p:spPr>
            <a:xfrm>
              <a:off x="2611526" y="3171461"/>
              <a:ext cx="392094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solidFill>
                    <a:schemeClr val="accent4"/>
                  </a:solidFill>
                  <a:ea typeface="Arial Unicode MS" pitchFamily="34" charset="-128"/>
                  <a:cs typeface="Arial Unicode MS" pitchFamily="34" charset="-128"/>
                </a:rPr>
                <a:t>Най-</a:t>
              </a:r>
              <a:r>
                <a:rPr lang="bg-BG" b="1" kern="0" dirty="0" smtClean="0">
                  <a:solidFill>
                    <a:schemeClr val="accent4"/>
                  </a:solidFill>
                  <a:ea typeface="Arial Unicode MS" pitchFamily="34" charset="-128"/>
                  <a:cs typeface="Arial Unicode MS" pitchFamily="34" charset="-128"/>
                </a:rPr>
                <a:t>пълното</a:t>
              </a:r>
              <a:r>
                <a:rPr lang="bg-BG" sz="1800" b="1" kern="0" dirty="0" smtClean="0">
                  <a:solidFill>
                    <a:schemeClr val="accent4"/>
                  </a:solidFill>
                  <a:ea typeface="Arial Unicode MS" pitchFamily="34" charset="-128"/>
                  <a:cs typeface="Arial Unicode MS" pitchFamily="34" charset="-128"/>
                </a:rPr>
                <a:t> възможно решение</a:t>
              </a:r>
              <a:endParaRPr lang="en-US" sz="1800" b="1" kern="0" dirty="0" err="1" smtClean="0">
                <a:solidFill>
                  <a:schemeClr val="accent4"/>
                </a:solidFill>
                <a:ea typeface="Arial Unicode MS" pitchFamily="34" charset="-128"/>
                <a:cs typeface="Arial Unicode MS" pitchFamily="34" charset="-128"/>
              </a:endParaRPr>
            </a:p>
          </p:txBody>
        </p:sp>
        <p:cxnSp>
          <p:nvCxnSpPr>
            <p:cNvPr id="7" name="Straight Connector 6"/>
            <p:cNvCxnSpPr/>
            <p:nvPr/>
          </p:nvCxnSpPr>
          <p:spPr>
            <a:xfrm flipH="1">
              <a:off x="4572000" y="3246200"/>
              <a:ext cx="2" cy="3188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pic>
        <p:nvPicPr>
          <p:cNvPr id="18" name="Picture 17">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522" y="2655368"/>
            <a:ext cx="6315957" cy="3419953"/>
          </a:xfrm>
          <a:prstGeom prst="rect">
            <a:avLst/>
          </a:prstGeom>
        </p:spPr>
      </p:pic>
    </p:spTree>
    <p:extLst>
      <p:ext uri="{BB962C8B-B14F-4D97-AF65-F5344CB8AC3E}">
        <p14:creationId xmlns:p14="http://schemas.microsoft.com/office/powerpoint/2010/main" val="81870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Platform, Enterprise Edition </a:t>
            </a:r>
            <a:r>
              <a:rPr lang="bg-BG" dirty="0" smtClean="0"/>
              <a:t>– поглед от 20 000 м.</a:t>
            </a:r>
            <a:endParaRPr lang="en-US" dirty="0"/>
          </a:p>
        </p:txBody>
      </p:sp>
      <p:sp>
        <p:nvSpPr>
          <p:cNvPr id="4" name="Text Placeholder 3"/>
          <p:cNvSpPr>
            <a:spLocks noGrp="1"/>
          </p:cNvSpPr>
          <p:nvPr>
            <p:ph type="body" sz="quarter" idx="11"/>
          </p:nvPr>
        </p:nvSpPr>
        <p:spPr>
          <a:xfrm>
            <a:off x="323999" y="1375259"/>
            <a:ext cx="8461186" cy="4706454"/>
          </a:xfrm>
        </p:spPr>
        <p:txBody>
          <a:bodyPr/>
          <a:lstStyle/>
          <a:p>
            <a:pPr algn="just"/>
            <a:r>
              <a:rPr lang="en-US" b="0" dirty="0"/>
              <a:t>Java Platform, Enterprise Edition (Java EE</a:t>
            </a:r>
            <a:r>
              <a:rPr lang="en-US" b="0" dirty="0" smtClean="0"/>
              <a:t>) </a:t>
            </a:r>
            <a:r>
              <a:rPr lang="bg-BG" b="0" dirty="0" smtClean="0"/>
              <a:t>е индустриален стандарт за корпоративни </a:t>
            </a:r>
            <a:r>
              <a:rPr lang="en-US" b="0" dirty="0" smtClean="0"/>
              <a:t>Java </a:t>
            </a:r>
            <a:r>
              <a:rPr lang="bg-BG" b="0" dirty="0" smtClean="0"/>
              <a:t>приложения – решава проблемите на индустрията.</a:t>
            </a:r>
            <a:endParaRPr lang="en-US" b="0" dirty="0" smtClean="0"/>
          </a:p>
          <a:p>
            <a:pPr algn="just"/>
            <a:r>
              <a:rPr lang="bg-BG" b="0" dirty="0" smtClean="0"/>
              <a:t>Платформата </a:t>
            </a:r>
            <a:r>
              <a:rPr lang="en-US" b="0" dirty="0" smtClean="0"/>
              <a:t>Java </a:t>
            </a:r>
            <a:r>
              <a:rPr lang="en-US" b="0" dirty="0"/>
              <a:t>EE </a:t>
            </a:r>
            <a:r>
              <a:rPr lang="bg-BG" b="0" dirty="0" smtClean="0"/>
              <a:t>е разработена чрез</a:t>
            </a:r>
            <a:r>
              <a:rPr lang="en-US" b="0" dirty="0" smtClean="0"/>
              <a:t> Java </a:t>
            </a:r>
            <a:r>
              <a:rPr lang="en-US" b="0" dirty="0"/>
              <a:t>Community Process </a:t>
            </a:r>
            <a:r>
              <a:rPr lang="en-US" b="0" dirty="0" smtClean="0"/>
              <a:t>(JCP)</a:t>
            </a:r>
            <a:r>
              <a:rPr lang="bg-BG" b="0" dirty="0" smtClean="0"/>
              <a:t>.</a:t>
            </a:r>
          </a:p>
          <a:p>
            <a:pPr algn="just"/>
            <a:r>
              <a:rPr lang="en-US" b="0" dirty="0" smtClean="0"/>
              <a:t>JCP </a:t>
            </a:r>
            <a:r>
              <a:rPr lang="bg-BG" b="0" dirty="0" smtClean="0"/>
              <a:t>е отговорен за целия набор от </a:t>
            </a:r>
            <a:r>
              <a:rPr lang="en-US" b="0" dirty="0" smtClean="0"/>
              <a:t>Java </a:t>
            </a:r>
            <a:r>
              <a:rPr lang="bg-BG" b="0" dirty="0" smtClean="0"/>
              <a:t>технологии. Групи от експерти, съставени от заинтересовани страни, създават Заявки за </a:t>
            </a:r>
            <a:r>
              <a:rPr lang="en-US" b="0" dirty="0" smtClean="0"/>
              <a:t>Java </a:t>
            </a:r>
            <a:r>
              <a:rPr lang="bg-BG" b="0" dirty="0" smtClean="0"/>
              <a:t>спецификации (</a:t>
            </a:r>
            <a:r>
              <a:rPr lang="en-US" b="0" dirty="0" smtClean="0"/>
              <a:t>Java Specification Requests</a:t>
            </a:r>
            <a:r>
              <a:rPr lang="bg-BG" b="0" dirty="0" smtClean="0"/>
              <a:t> - </a:t>
            </a:r>
            <a:r>
              <a:rPr lang="en-US" b="0" dirty="0" smtClean="0"/>
              <a:t>JSRs)</a:t>
            </a:r>
            <a:r>
              <a:rPr lang="bg-BG" b="0" dirty="0" smtClean="0"/>
              <a:t>, които дефинират различните </a:t>
            </a:r>
            <a:r>
              <a:rPr lang="en-US" b="0" dirty="0" smtClean="0"/>
              <a:t>Java EE </a:t>
            </a:r>
            <a:r>
              <a:rPr lang="bg-BG" b="0" dirty="0" smtClean="0"/>
              <a:t>технологии</a:t>
            </a:r>
            <a:r>
              <a:rPr lang="en-US" b="0" dirty="0" smtClean="0"/>
              <a:t>.</a:t>
            </a:r>
            <a:r>
              <a:rPr lang="bg-BG" b="0" dirty="0" smtClean="0"/>
              <a:t> Всички спецификации </a:t>
            </a:r>
            <a:r>
              <a:rPr lang="bg-BG" b="0" dirty="0"/>
              <a:t>са публични (достъпни за всички</a:t>
            </a:r>
            <a:r>
              <a:rPr lang="bg-BG" b="0" dirty="0" smtClean="0"/>
              <a:t>).</a:t>
            </a:r>
          </a:p>
        </p:txBody>
      </p:sp>
      <p:pic>
        <p:nvPicPr>
          <p:cNvPr id="55300" name="Picture 4" descr="http://www.hascode.com/wp-content/uploads/2011/02/Java_EE_6_Blog_Application_Layers.png"/>
          <p:cNvPicPr>
            <a:picLocks noChangeAspect="1" noChangeArrowheads="1"/>
          </p:cNvPicPr>
          <p:nvPr/>
        </p:nvPicPr>
        <p:blipFill>
          <a:blip r:embed="rId3" cstate="print"/>
          <a:srcRect/>
          <a:stretch>
            <a:fillRect/>
          </a:stretch>
        </p:blipFill>
        <p:spPr bwMode="auto">
          <a:xfrm>
            <a:off x="4820227" y="3727049"/>
            <a:ext cx="3975905" cy="2650603"/>
          </a:xfrm>
          <a:prstGeom prst="rect">
            <a:avLst/>
          </a:prstGeom>
          <a:noFill/>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149" y="3737676"/>
            <a:ext cx="4344046" cy="2664948"/>
          </a:xfrm>
          <a:prstGeom prst="rect">
            <a:avLst/>
          </a:prstGeom>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13154</TotalTime>
  <Words>1619</Words>
  <Application>Microsoft Office PowerPoint</Application>
  <PresentationFormat>On-screen Show (4:3)</PresentationFormat>
  <Paragraphs>223</Paragraphs>
  <Slides>35</Slides>
  <Notes>20</Notes>
  <HiddenSlides>7</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SAP_2012_v1.1</vt:lpstr>
      <vt:lpstr>Архитектура на Java EE. Начини за разработка и използване на Java EE приложения. Методи и инструменти за разработка на Java EE приложения. </vt:lpstr>
      <vt:lpstr>Съдържание</vt:lpstr>
      <vt:lpstr>Задача: Реализация на типично уеб приложение чрез Java SE</vt:lpstr>
      <vt:lpstr>Зад. 2: Построяване на типично бизнес приложение чрез Java SE </vt:lpstr>
      <vt:lpstr>  В търсене на решението... Java програмни платформи </vt:lpstr>
      <vt:lpstr>  В търсене на решението... Java програмни платформи </vt:lpstr>
      <vt:lpstr>  В търсене на решението... Java програмни платформи </vt:lpstr>
      <vt:lpstr>  В търсене на решението... Java програмни платформи </vt:lpstr>
      <vt:lpstr>Java Platform, Enterprise Edition – поглед от 20 000 м.</vt:lpstr>
      <vt:lpstr>Съдържание</vt:lpstr>
      <vt:lpstr>Многослойна архитектура на Jаva EE</vt:lpstr>
      <vt:lpstr>Java EE Компонент – Що е то?</vt:lpstr>
      <vt:lpstr>Многослойна архитектура на Jаva EE – клиент компоненти </vt:lpstr>
      <vt:lpstr>Многослойна архитектура на Jаva EE – уеб компоненти</vt:lpstr>
      <vt:lpstr>Многослойна архитектура на Jаva EE – уеб компоненти   Примери</vt:lpstr>
      <vt:lpstr>Многослойна архитектура на Jаva EE – бизнес компоненти</vt:lpstr>
      <vt:lpstr>Многослойна архитектура на Jаva EE – бизнес компоненти  Примери</vt:lpstr>
      <vt:lpstr>Слой от корпоративни информационни системи - EIS</vt:lpstr>
      <vt:lpstr>Java EE контейнери</vt:lpstr>
      <vt:lpstr>Java EE контейнери – поглед от 20 000 м.</vt:lpstr>
      <vt:lpstr>Някои от основните Java EE контейнери</vt:lpstr>
      <vt:lpstr>По-задълбочен поглед върху контейнерите и съответстващите Java EE спецификации</vt:lpstr>
      <vt:lpstr>Java EE контейнери с отворен код</vt:lpstr>
      <vt:lpstr>Съдържание</vt:lpstr>
      <vt:lpstr>Асемблиране и внедряване на Java EE приложение</vt:lpstr>
      <vt:lpstr>Асемблиране и внедряване на Java EE приложение</vt:lpstr>
      <vt:lpstr>Асемблиране и внедряване на Java EE приложение</vt:lpstr>
      <vt:lpstr>Асемблиране и внедряване на Jаva EE приложение</vt:lpstr>
      <vt:lpstr>Съдържание</vt:lpstr>
      <vt:lpstr>Jаva EE приложни сървъри</vt:lpstr>
      <vt:lpstr>Среди за разработка на Jаva EE приложения</vt:lpstr>
      <vt:lpstr>Заключение</vt:lpstr>
      <vt:lpstr>Благодарим ви за вниманието!</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Angelova, Elena</cp:lastModifiedBy>
  <cp:revision>231</cp:revision>
  <cp:lastPrinted>2013-11-01T22:27:14Z</cp:lastPrinted>
  <dcterms:created xsi:type="dcterms:W3CDTF">2012-01-25T11:08:33Z</dcterms:created>
  <dcterms:modified xsi:type="dcterms:W3CDTF">2013-11-14T12:10:04Z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785376707</vt:i4>
  </property>
  <property fmtid="{D5CDD505-2E9C-101B-9397-08002B2CF9AE}" pid="3" name="_NewReviewCycle">
    <vt:lpwstr/>
  </property>
  <property fmtid="{D5CDD505-2E9C-101B-9397-08002B2CF9AE}" pid="4" name="_EmailSubject">
    <vt:lpwstr>Лекция в СУ</vt:lpwstr>
  </property>
  <property fmtid="{D5CDD505-2E9C-101B-9397-08002B2CF9AE}" pid="5" name="_AuthorEmail">
    <vt:lpwstr>nikolay.valchev@sap.com</vt:lpwstr>
  </property>
  <property fmtid="{D5CDD505-2E9C-101B-9397-08002B2CF9AE}" pid="6" name="_AuthorEmailDisplayName">
    <vt:lpwstr>Valchev, Nikolay</vt:lpwstr>
  </property>
  <property fmtid="{D5CDD505-2E9C-101B-9397-08002B2CF9AE}" pid="7" name="_PreviousAdHocReviewCycleID">
    <vt:i4>-1489118006</vt:i4>
  </property>
</Properties>
</file>